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7" r:id="rId3"/>
    <p:sldId id="259" r:id="rId4"/>
    <p:sldId id="287" r:id="rId5"/>
    <p:sldId id="269" r:id="rId6"/>
    <p:sldId id="261" r:id="rId7"/>
    <p:sldId id="266" r:id="rId8"/>
    <p:sldId id="260" r:id="rId9"/>
    <p:sldId id="264" r:id="rId10"/>
    <p:sldId id="270" r:id="rId11"/>
    <p:sldId id="271" r:id="rId12"/>
    <p:sldId id="279" r:id="rId13"/>
    <p:sldId id="278" r:id="rId14"/>
    <p:sldId id="282" r:id="rId15"/>
    <p:sldId id="265" r:id="rId16"/>
    <p:sldId id="273" r:id="rId18"/>
    <p:sldId id="283" r:id="rId19"/>
    <p:sldId id="288" r:id="rId20"/>
    <p:sldId id="26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ILEEPCHANDU GUMMADIDALA" initials="DG"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1" d="100"/>
          <a:sy n="71" d="100"/>
        </p:scale>
        <p:origin x="69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commentAuthors" Target="commentAuthors.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notesMaster" Target="notesMasters/notesMaster1.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4-27T09:13:42.790" idx="1">
    <p:pos x="4036" y="2794"/>
    <p:text/>
  </p:cm>
</p:cmLst>
</file>

<file path=ppt/diagrams/colors1.xml><?xml version="1.0" encoding="utf-8"?>
<dgm:colorsDef xmlns:dgm="http://schemas.openxmlformats.org/drawingml/2006/diagram" xmlns:a="http://schemas.openxmlformats.org/drawingml/2006/main" uniqueId="urn:microsoft.com/office/officeart/2005/8/colors/accent2_2#1">
  <dgm:title val=""/>
  <dgm:desc val=""/>
  <dgm:catLst>
    <dgm:cat type="accent2" pri="11200"/>
  </dgm:catLst>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4FB9068F-B490-4304-A9B8-3BBA6848833E}" type="doc">
      <dgm:prSet loTypeId="urn:microsoft.com/office/officeart/2005/8/layout/hierarchy1#1" loCatId="hierarchy" qsTypeId="urn:microsoft.com/office/officeart/2005/8/quickstyle/simple1#1" qsCatId="simple" csTypeId="urn:microsoft.com/office/officeart/2005/8/colors/accent2_2#1" csCatId="accent2"/>
      <dgm:spPr/>
      <dgm:t>
        <a:bodyPr/>
        <a:lstStyle/>
        <a:p>
          <a:endParaRPr lang="en-US"/>
        </a:p>
      </dgm:t>
    </dgm:pt>
    <dgm:pt modelId="{8CA9EA20-A554-42C1-9838-65019922E37C}">
      <dgm:prSet/>
      <dgm:spPr/>
      <dgm:t>
        <a:bodyPr/>
        <a:lstStyle/>
        <a:p>
          <a:pPr algn="just"/>
          <a:r>
            <a:rPr lang="en-US" dirty="0" err="1"/>
            <a:t>Donngliang</a:t>
          </a:r>
          <a:r>
            <a:rPr lang="en-US" dirty="0"/>
            <a:t> Xu et al developed a microblog emotion classification model, named CNN_Text_Word2vec, based on the convolutional neural network (CNN). The method effectively extracted the significant features and also achieved a good classification effect.</a:t>
          </a:r>
        </a:p>
      </dgm:t>
    </dgm:pt>
    <dgm:pt modelId="{83F276AC-B862-43A1-A144-833993CFEA40}" cxnId="{59FB64BB-5589-4E0F-B0B8-89BFECD210E9}" type="parTrans">
      <dgm:prSet/>
      <dgm:spPr/>
      <dgm:t>
        <a:bodyPr/>
        <a:lstStyle/>
        <a:p>
          <a:endParaRPr lang="en-US"/>
        </a:p>
      </dgm:t>
    </dgm:pt>
    <dgm:pt modelId="{C0FDC466-18B4-4912-82C6-857F6665441F}" cxnId="{59FB64BB-5589-4E0F-B0B8-89BFECD210E9}" type="sibTrans">
      <dgm:prSet/>
      <dgm:spPr/>
      <dgm:t>
        <a:bodyPr/>
        <a:lstStyle/>
        <a:p>
          <a:endParaRPr lang="en-US"/>
        </a:p>
      </dgm:t>
    </dgm:pt>
    <dgm:pt modelId="{5F73233C-8DB6-4448-8075-05E6141E6F2F}">
      <dgm:prSet/>
      <dgm:spPr/>
      <dgm:t>
        <a:bodyPr/>
        <a:lstStyle/>
        <a:p>
          <a:pPr algn="just"/>
          <a:r>
            <a:rPr lang="en-US" dirty="0"/>
            <a:t>Srishti </a:t>
          </a:r>
          <a:r>
            <a:rPr lang="en-US" dirty="0" err="1"/>
            <a:t>Vashishtha</a:t>
          </a:r>
          <a:r>
            <a:rPr lang="en-US" dirty="0"/>
            <a:t> et al developed the sentiment analysis of social media posts based on a set of fuzzy rules, which involved multiple lexicons and datasets. The fuzzy system integrated the Natural Language Processing (NLP) techniques and Word Sense Disambiguation based on a novel unsupervised nine fuzzy rule-based system for classification.</a:t>
          </a:r>
        </a:p>
      </dgm:t>
    </dgm:pt>
    <dgm:pt modelId="{AF0375BA-3C6F-48F2-A177-148EC2A758FC}" cxnId="{3F4357CF-2D74-4C9F-A178-26ABBA4BE768}" type="parTrans">
      <dgm:prSet/>
      <dgm:spPr/>
      <dgm:t>
        <a:bodyPr/>
        <a:lstStyle/>
        <a:p>
          <a:endParaRPr lang="en-US"/>
        </a:p>
      </dgm:t>
    </dgm:pt>
    <dgm:pt modelId="{E8D2FCEC-6F66-4093-9A1B-3ADD262A1394}" cxnId="{3F4357CF-2D74-4C9F-A178-26ABBA4BE768}" type="sibTrans">
      <dgm:prSet/>
      <dgm:spPr/>
      <dgm:t>
        <a:bodyPr/>
        <a:lstStyle/>
        <a:p>
          <a:endParaRPr lang="en-US"/>
        </a:p>
      </dgm:t>
    </dgm:pt>
    <dgm:pt modelId="{0EC3E4B4-CD91-4109-B00B-D5C03B74E1D5}" type="pres">
      <dgm:prSet presAssocID="{4FB9068F-B490-4304-A9B8-3BBA6848833E}" presName="hierChild1" presStyleCnt="0">
        <dgm:presLayoutVars>
          <dgm:chPref val="1"/>
          <dgm:dir/>
          <dgm:animOne val="branch"/>
          <dgm:animLvl val="lvl"/>
          <dgm:resizeHandles/>
        </dgm:presLayoutVars>
      </dgm:prSet>
      <dgm:spPr/>
    </dgm:pt>
    <dgm:pt modelId="{EA92D5F5-99B3-46C9-9F65-C9180793ED4C}" type="pres">
      <dgm:prSet presAssocID="{8CA9EA20-A554-42C1-9838-65019922E37C}" presName="hierRoot1" presStyleCnt="0"/>
      <dgm:spPr/>
    </dgm:pt>
    <dgm:pt modelId="{15D7DF15-73BD-48ED-9B57-9461EF49DCDF}" type="pres">
      <dgm:prSet presAssocID="{8CA9EA20-A554-42C1-9838-65019922E37C}" presName="composite" presStyleCnt="0"/>
      <dgm:spPr/>
    </dgm:pt>
    <dgm:pt modelId="{0DB34ADC-BB9A-4D6A-8DA6-3B486826777F}" type="pres">
      <dgm:prSet presAssocID="{8CA9EA20-A554-42C1-9838-65019922E37C}" presName="background" presStyleLbl="node0" presStyleIdx="0" presStyleCnt="2"/>
      <dgm:spPr/>
    </dgm:pt>
    <dgm:pt modelId="{06984F72-1531-42CA-9D91-6E9B99ED0D99}" type="pres">
      <dgm:prSet presAssocID="{8CA9EA20-A554-42C1-9838-65019922E37C}" presName="text" presStyleLbl="fgAcc0" presStyleIdx="0" presStyleCnt="2">
        <dgm:presLayoutVars>
          <dgm:chPref val="3"/>
        </dgm:presLayoutVars>
      </dgm:prSet>
      <dgm:spPr/>
    </dgm:pt>
    <dgm:pt modelId="{9BD16C31-7FFE-4225-B247-1AB3C347461C}" type="pres">
      <dgm:prSet presAssocID="{8CA9EA20-A554-42C1-9838-65019922E37C}" presName="hierChild2" presStyleCnt="0"/>
      <dgm:spPr/>
    </dgm:pt>
    <dgm:pt modelId="{C3EFF28B-0DB6-407E-A715-B47C0AFE2DF9}" type="pres">
      <dgm:prSet presAssocID="{5F73233C-8DB6-4448-8075-05E6141E6F2F}" presName="hierRoot1" presStyleCnt="0"/>
      <dgm:spPr/>
    </dgm:pt>
    <dgm:pt modelId="{E4D7A0B8-7AD8-4487-AB58-AC0DAEB75B3A}" type="pres">
      <dgm:prSet presAssocID="{5F73233C-8DB6-4448-8075-05E6141E6F2F}" presName="composite" presStyleCnt="0"/>
      <dgm:spPr/>
    </dgm:pt>
    <dgm:pt modelId="{4518BED4-1486-4899-9AA0-26D156A79052}" type="pres">
      <dgm:prSet presAssocID="{5F73233C-8DB6-4448-8075-05E6141E6F2F}" presName="background" presStyleLbl="node0" presStyleIdx="1" presStyleCnt="2"/>
      <dgm:spPr/>
    </dgm:pt>
    <dgm:pt modelId="{FE406AA8-592D-4EB4-B2DA-14FCB6FD96D5}" type="pres">
      <dgm:prSet presAssocID="{5F73233C-8DB6-4448-8075-05E6141E6F2F}" presName="text" presStyleLbl="fgAcc0" presStyleIdx="1" presStyleCnt="2">
        <dgm:presLayoutVars>
          <dgm:chPref val="3"/>
        </dgm:presLayoutVars>
      </dgm:prSet>
      <dgm:spPr/>
    </dgm:pt>
    <dgm:pt modelId="{2CCEB10E-383F-4ADD-8BBF-8A2962F9A1D8}" type="pres">
      <dgm:prSet presAssocID="{5F73233C-8DB6-4448-8075-05E6141E6F2F}" presName="hierChild2" presStyleCnt="0"/>
      <dgm:spPr/>
    </dgm:pt>
  </dgm:ptLst>
  <dgm:cxnLst>
    <dgm:cxn modelId="{809DA111-8BCD-42D1-A12D-DCB4EF4B1B52}" type="presOf" srcId="{8CA9EA20-A554-42C1-9838-65019922E37C}" destId="{06984F72-1531-42CA-9D91-6E9B99ED0D99}" srcOrd="0" destOrd="0" presId="urn:microsoft.com/office/officeart/2005/8/layout/hierarchy1#1"/>
    <dgm:cxn modelId="{0F7BAB1D-0744-44CC-95E7-24265ACFAF71}" type="presOf" srcId="{4FB9068F-B490-4304-A9B8-3BBA6848833E}" destId="{0EC3E4B4-CD91-4109-B00B-D5C03B74E1D5}" srcOrd="0" destOrd="0" presId="urn:microsoft.com/office/officeart/2005/8/layout/hierarchy1#1"/>
    <dgm:cxn modelId="{B562FFAA-D7DA-411B-88CB-D3E5329E6578}" type="presOf" srcId="{5F73233C-8DB6-4448-8075-05E6141E6F2F}" destId="{FE406AA8-592D-4EB4-B2DA-14FCB6FD96D5}" srcOrd="0" destOrd="0" presId="urn:microsoft.com/office/officeart/2005/8/layout/hierarchy1#1"/>
    <dgm:cxn modelId="{59FB64BB-5589-4E0F-B0B8-89BFECD210E9}" srcId="{4FB9068F-B490-4304-A9B8-3BBA6848833E}" destId="{8CA9EA20-A554-42C1-9838-65019922E37C}" srcOrd="0" destOrd="0" parTransId="{83F276AC-B862-43A1-A144-833993CFEA40}" sibTransId="{C0FDC466-18B4-4912-82C6-857F6665441F}"/>
    <dgm:cxn modelId="{3F4357CF-2D74-4C9F-A178-26ABBA4BE768}" srcId="{4FB9068F-B490-4304-A9B8-3BBA6848833E}" destId="{5F73233C-8DB6-4448-8075-05E6141E6F2F}" srcOrd="1" destOrd="0" parTransId="{AF0375BA-3C6F-48F2-A177-148EC2A758FC}" sibTransId="{E8D2FCEC-6F66-4093-9A1B-3ADD262A1394}"/>
    <dgm:cxn modelId="{BB67AE1A-AF44-470A-B973-0B134808A7D2}" type="presParOf" srcId="{0EC3E4B4-CD91-4109-B00B-D5C03B74E1D5}" destId="{EA92D5F5-99B3-46C9-9F65-C9180793ED4C}" srcOrd="0" destOrd="0" presId="urn:microsoft.com/office/officeart/2005/8/layout/hierarchy1#1"/>
    <dgm:cxn modelId="{251EFD5E-03BB-4E18-A166-563CA68AB238}" type="presParOf" srcId="{EA92D5F5-99B3-46C9-9F65-C9180793ED4C}" destId="{15D7DF15-73BD-48ED-9B57-9461EF49DCDF}" srcOrd="0" destOrd="0" presId="urn:microsoft.com/office/officeart/2005/8/layout/hierarchy1#1"/>
    <dgm:cxn modelId="{D1376733-0A79-4BAB-9933-8E2F0A933EC2}" type="presParOf" srcId="{15D7DF15-73BD-48ED-9B57-9461EF49DCDF}" destId="{0DB34ADC-BB9A-4D6A-8DA6-3B486826777F}" srcOrd="0" destOrd="0" presId="urn:microsoft.com/office/officeart/2005/8/layout/hierarchy1#1"/>
    <dgm:cxn modelId="{EAB273E7-5B73-46FF-9BBE-E31DA7CBDAA5}" type="presParOf" srcId="{15D7DF15-73BD-48ED-9B57-9461EF49DCDF}" destId="{06984F72-1531-42CA-9D91-6E9B99ED0D99}" srcOrd="1" destOrd="0" presId="urn:microsoft.com/office/officeart/2005/8/layout/hierarchy1#1"/>
    <dgm:cxn modelId="{9AB0564F-0122-4529-9BC0-9D4A853D365D}" type="presParOf" srcId="{EA92D5F5-99B3-46C9-9F65-C9180793ED4C}" destId="{9BD16C31-7FFE-4225-B247-1AB3C347461C}" srcOrd="1" destOrd="0" presId="urn:microsoft.com/office/officeart/2005/8/layout/hierarchy1#1"/>
    <dgm:cxn modelId="{DB6F648F-5ECB-4107-A5A7-13189A2DE42F}" type="presParOf" srcId="{0EC3E4B4-CD91-4109-B00B-D5C03B74E1D5}" destId="{C3EFF28B-0DB6-407E-A715-B47C0AFE2DF9}" srcOrd="1" destOrd="0" presId="urn:microsoft.com/office/officeart/2005/8/layout/hierarchy1#1"/>
    <dgm:cxn modelId="{0F587636-BDC3-4F0B-AAD5-95D49A49B291}" type="presParOf" srcId="{C3EFF28B-0DB6-407E-A715-B47C0AFE2DF9}" destId="{E4D7A0B8-7AD8-4487-AB58-AC0DAEB75B3A}" srcOrd="0" destOrd="0" presId="urn:microsoft.com/office/officeart/2005/8/layout/hierarchy1#1"/>
    <dgm:cxn modelId="{6AD2E956-A380-481D-9B05-FEE63343148E}" type="presParOf" srcId="{E4D7A0B8-7AD8-4487-AB58-AC0DAEB75B3A}" destId="{4518BED4-1486-4899-9AA0-26D156A79052}" srcOrd="0" destOrd="0" presId="urn:microsoft.com/office/officeart/2005/8/layout/hierarchy1#1"/>
    <dgm:cxn modelId="{7719832E-68C7-44A4-B7DD-556E4E05B4ED}" type="presParOf" srcId="{E4D7A0B8-7AD8-4487-AB58-AC0DAEB75B3A}" destId="{FE406AA8-592D-4EB4-B2DA-14FCB6FD96D5}" srcOrd="1" destOrd="0" presId="urn:microsoft.com/office/officeart/2005/8/layout/hierarchy1#1"/>
    <dgm:cxn modelId="{7E09408B-F652-4C93-B165-8F269F0570FB}" type="presParOf" srcId="{C3EFF28B-0DB6-407E-A715-B47C0AFE2DF9}" destId="{2CCEB10E-383F-4ADD-8BBF-8A2962F9A1D8}" srcOrd="1" destOrd="0" presId="urn:microsoft.com/office/officeart/2005/8/layout/hierarchy1#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927829" cy="3689405"/>
        <a:chOff x="0" y="0"/>
        <a:chExt cx="10927829" cy="3689405"/>
      </a:xfrm>
    </dsp:grpSpPr>
    <dsp:sp modelId="{0DB34ADC-BB9A-4D6A-8DA6-3B486826777F}">
      <dsp:nvSpPr>
        <dsp:cNvPr id="3" name="Rounded Rectangle 2"/>
        <dsp:cNvSpPr/>
      </dsp:nvSpPr>
      <dsp:spPr bwMode="white">
        <a:xfrm>
          <a:off x="0" y="110560"/>
          <a:ext cx="4683355" cy="2973931"/>
        </a:xfrm>
        <a:prstGeom prst="roundRect">
          <a:avLst>
            <a:gd name="adj" fmla="val 10000"/>
          </a:avLst>
        </a:prstGeom>
      </dsp:spPr>
      <dsp:style>
        <a:lnRef idx="2">
          <a:schemeClr val="lt1"/>
        </a:lnRef>
        <a:fillRef idx="1">
          <a:schemeClr val="accent2"/>
        </a:fillRef>
        <a:effectRef idx="0">
          <a:scrgbClr r="0" g="0" b="0"/>
        </a:effectRef>
        <a:fontRef idx="minor">
          <a:schemeClr val="lt1"/>
        </a:fontRef>
      </dsp:style>
      <dsp:txXfrm>
        <a:off x="0" y="110560"/>
        <a:ext cx="4683355" cy="2973931"/>
      </dsp:txXfrm>
    </dsp:sp>
    <dsp:sp modelId="{06984F72-1531-42CA-9D91-6E9B99ED0D99}">
      <dsp:nvSpPr>
        <dsp:cNvPr id="4" name="Rounded Rectangle 3"/>
        <dsp:cNvSpPr/>
      </dsp:nvSpPr>
      <dsp:spPr bwMode="white">
        <a:xfrm>
          <a:off x="520373" y="604914"/>
          <a:ext cx="4683355" cy="2973931"/>
        </a:xfrm>
        <a:prstGeom prst="roundRect">
          <a:avLst>
            <a:gd name="adj" fmla="val 10000"/>
          </a:avLst>
        </a:prstGeom>
      </dsp:spPr>
      <dsp:style>
        <a:lnRef idx="2">
          <a:schemeClr val="accent2"/>
        </a:lnRef>
        <a:fillRef idx="1">
          <a:schemeClr val="lt1">
            <a:alpha val="90000"/>
          </a:schemeClr>
        </a:fillRef>
        <a:effectRef idx="0">
          <a:scrgbClr r="0" g="0" b="0"/>
        </a:effectRef>
        <a:fontRef idx="minor"/>
      </dsp:style>
      <dsp:txBody>
        <a:bodyPr lIns="72390" tIns="72390" rIns="72390" bIns="72390" anchor="ctr"/>
        <a:lstStyle>
          <a:lvl1pPr algn="ctr">
            <a:defRPr sz="19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algn="just">
            <a:lnSpc>
              <a:spcPct val="100000"/>
            </a:lnSpc>
            <a:spcBef>
              <a:spcPct val="0"/>
            </a:spcBef>
            <a:spcAft>
              <a:spcPct val="35000"/>
            </a:spcAft>
          </a:pPr>
          <a:r>
            <a:rPr lang="en-US" dirty="0" err="1">
              <a:solidFill>
                <a:schemeClr val="dk1"/>
              </a:solidFill>
            </a:rPr>
            <a:t>Donngliang</a:t>
          </a:r>
          <a:r>
            <a:rPr lang="en-US" dirty="0">
              <a:solidFill>
                <a:schemeClr val="dk1"/>
              </a:solidFill>
            </a:rPr>
            <a:t> Xu et al developed a microblog emotion classification model, named CNN_Text_Word2vec, based on the convolutional neural network (CNN). The method effectively extracted the significant features and also achieved a good classification effect.</a:t>
          </a:r>
          <a:endParaRPr>
            <a:solidFill>
              <a:schemeClr val="dk1"/>
            </a:solidFill>
          </a:endParaRPr>
        </a:p>
      </dsp:txBody>
      <dsp:txXfrm>
        <a:off x="520373" y="604914"/>
        <a:ext cx="4683355" cy="2973931"/>
      </dsp:txXfrm>
    </dsp:sp>
    <dsp:sp modelId="{4518BED4-1486-4899-9AA0-26D156A79052}">
      <dsp:nvSpPr>
        <dsp:cNvPr id="5" name="Rounded Rectangle 4"/>
        <dsp:cNvSpPr/>
      </dsp:nvSpPr>
      <dsp:spPr bwMode="white">
        <a:xfrm>
          <a:off x="5724101" y="110560"/>
          <a:ext cx="4683355" cy="2973931"/>
        </a:xfrm>
        <a:prstGeom prst="roundRect">
          <a:avLst>
            <a:gd name="adj" fmla="val 10000"/>
          </a:avLst>
        </a:prstGeom>
      </dsp:spPr>
      <dsp:style>
        <a:lnRef idx="2">
          <a:schemeClr val="lt1"/>
        </a:lnRef>
        <a:fillRef idx="1">
          <a:schemeClr val="accent2"/>
        </a:fillRef>
        <a:effectRef idx="0">
          <a:scrgbClr r="0" g="0" b="0"/>
        </a:effectRef>
        <a:fontRef idx="minor">
          <a:schemeClr val="lt1"/>
        </a:fontRef>
      </dsp:style>
      <dsp:txXfrm>
        <a:off x="5724101" y="110560"/>
        <a:ext cx="4683355" cy="2973931"/>
      </dsp:txXfrm>
    </dsp:sp>
    <dsp:sp modelId="{FE406AA8-592D-4EB4-B2DA-14FCB6FD96D5}">
      <dsp:nvSpPr>
        <dsp:cNvPr id="6" name="Rounded Rectangle 5"/>
        <dsp:cNvSpPr/>
      </dsp:nvSpPr>
      <dsp:spPr bwMode="white">
        <a:xfrm>
          <a:off x="6244474" y="604914"/>
          <a:ext cx="4683355" cy="2973931"/>
        </a:xfrm>
        <a:prstGeom prst="roundRect">
          <a:avLst>
            <a:gd name="adj" fmla="val 10000"/>
          </a:avLst>
        </a:prstGeom>
      </dsp:spPr>
      <dsp:style>
        <a:lnRef idx="2">
          <a:schemeClr val="accent2"/>
        </a:lnRef>
        <a:fillRef idx="1">
          <a:schemeClr val="lt1">
            <a:alpha val="90000"/>
          </a:schemeClr>
        </a:fillRef>
        <a:effectRef idx="0">
          <a:scrgbClr r="0" g="0" b="0"/>
        </a:effectRef>
        <a:fontRef idx="minor"/>
      </dsp:style>
      <dsp:txBody>
        <a:bodyPr lIns="72390" tIns="72390" rIns="72390" bIns="72390" anchor="ctr"/>
        <a:lstStyle>
          <a:lvl1pPr algn="ctr">
            <a:defRPr sz="19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algn="just">
            <a:lnSpc>
              <a:spcPct val="100000"/>
            </a:lnSpc>
            <a:spcBef>
              <a:spcPct val="0"/>
            </a:spcBef>
            <a:spcAft>
              <a:spcPct val="35000"/>
            </a:spcAft>
          </a:pPr>
          <a:r>
            <a:rPr lang="en-US" dirty="0">
              <a:solidFill>
                <a:schemeClr val="dk1"/>
              </a:solidFill>
            </a:rPr>
            <a:t>Srishti </a:t>
          </a:r>
          <a:r>
            <a:rPr lang="en-US" dirty="0" err="1">
              <a:solidFill>
                <a:schemeClr val="dk1"/>
              </a:solidFill>
            </a:rPr>
            <a:t>Vashishtha</a:t>
          </a:r>
          <a:r>
            <a:rPr lang="en-US" dirty="0">
              <a:solidFill>
                <a:schemeClr val="dk1"/>
              </a:solidFill>
            </a:rPr>
            <a:t> et al developed the sentiment analysis of social media posts based on a set of fuzzy rules, which involved multiple lexicons and datasets. The fuzzy system integrated the Natural Language Processing (NLP) techniques and Word Sense Disambiguation based on a novel unsupervised nine fuzzy rule-based system for classification.</a:t>
          </a:r>
          <a:endParaRPr>
            <a:solidFill>
              <a:schemeClr val="dk1"/>
            </a:solidFill>
          </a:endParaRPr>
        </a:p>
      </dsp:txBody>
      <dsp:txXfrm>
        <a:off x="6244474" y="604914"/>
        <a:ext cx="4683355" cy="297393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srcNode" val="background"/>
                    <dgm:param type="dstNode" val="background2"/>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srcNode" val="background2"/>
                            <dgm:param type="dstNode" val="background3"/>
                            <dgm:param type="dim" val="1D"/>
                            <dgm:param type="endSty" val="noArr"/>
                            <dgm:param type="connRout" val="bend"/>
                            <dgm:param type="begPts" val="bCtr"/>
                            <dgm:param type="endPts" val="tCtr"/>
                            <dgm:param type="bendPt" val="end"/>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srcNode" val="background3"/>
                                        <dgm:param type="dstNode" val="background4"/>
                                        <dgm:param type="dim" val="1D"/>
                                        <dgm:param type="endSty" val="noArr"/>
                                        <dgm:param type="connRout" val="bend"/>
                                        <dgm:param type="begPts" val="bCtr"/>
                                        <dgm:param type="endPts" val="tCtr"/>
                                        <dgm:param type="bendPt" val="end"/>
                                      </dgm:alg>
                                    </dgm:if>
                                    <dgm:else name="Name26">
                                      <dgm:alg type="conn">
                                        <dgm:param type="srcNode" val="background4"/>
                                        <dgm:param type="dstNode" val="background4"/>
                                        <dgm:param type="dim" val="1D"/>
                                        <dgm:param type="endSty" val="noArr"/>
                                        <dgm:param type="connRout" val="bend"/>
                                        <dgm:param type="begPts" val="bCtr"/>
                                        <dgm:param type="endPts" val="tCtr"/>
                                        <dgm:param type="bendPt" val="end"/>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5.wmf"/><Relationship Id="rId1" Type="http://schemas.openxmlformats.org/officeDocument/2006/relationships/image" Target="../media/image4.wmf"/></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wmf>
</file>

<file path=ppt/media/image5.wm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DE5BB5-7FC3-42F3-931B-1638B37E5FE2}"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84C93A-4DA1-4281-96C9-997DD786392D}"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230CBAC7-3D0C-41D4-9B4D-80A0A34F514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230CBAC7-3D0C-41D4-9B4D-80A0A34F514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230CBAC7-3D0C-41D4-9B4D-80A0A34F514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230CBAC7-3D0C-41D4-9B4D-80A0A34F514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30CBAC7-3D0C-41D4-9B4D-80A0A34F5145}"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230CBAC7-3D0C-41D4-9B4D-80A0A34F5145}"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230CBAC7-3D0C-41D4-9B4D-80A0A34F5145}"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230CBAC7-3D0C-41D4-9B4D-80A0A34F5145}"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0CBAC7-3D0C-41D4-9B4D-80A0A34F5145}"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230CBAC7-3D0C-41D4-9B4D-80A0A34F5145}"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230CBAC7-3D0C-41D4-9B4D-80A0A34F5145}"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72DB06F-ACA9-4382-ADC8-3141F424A08C}"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0CBAC7-3D0C-41D4-9B4D-80A0A34F5145}"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2DB06F-ACA9-4382-ADC8-3141F424A08C}"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png"/><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4.xml"/><Relationship Id="rId2" Type="http://schemas.openxmlformats.org/officeDocument/2006/relationships/image" Target="../media/image14.png"/><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4" Type="http://schemas.openxmlformats.org/officeDocument/2006/relationships/comments" Target="../comments/comment1.xml"/><Relationship Id="rId3" Type="http://schemas.openxmlformats.org/officeDocument/2006/relationships/slideLayout" Target="../slideLayouts/slideLayout4.xml"/><Relationship Id="rId2" Type="http://schemas.openxmlformats.org/officeDocument/2006/relationships/image" Target="../media/image17.png"/><Relationship Id="rId1"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8.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onlinelibrary.wiley.com/doi/full/10.1002/eng2.12189" TargetMode="External"/><Relationship Id="rId1" Type="http://schemas.openxmlformats.org/officeDocument/2006/relationships/hyperlink" Target="https://reader.elsevier.com/reader/sd/pii/S2772528622000103?token=45A38BD6FD4A3910277CAE529624524F6976A5BCB8A1EADD30AAA3982C4F0497D8A468883B2B6D9B8739577B6238B052&amp;originRegion=eu-west-1&amp;originCreation=20230202080255"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4.xml"/><Relationship Id="rId4" Type="http://schemas.openxmlformats.org/officeDocument/2006/relationships/image" Target="../media/image5.wmf"/><Relationship Id="rId3" Type="http://schemas.openxmlformats.org/officeDocument/2006/relationships/oleObject" Target="../embeddings/oleObject2.bin"/><Relationship Id="rId2" Type="http://schemas.openxmlformats.org/officeDocument/2006/relationships/image" Target="../media/image4.wmf"/><Relationship Id="rId1"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br>
              <a:rPr lang="en-IN" sz="8000" b="1" dirty="0">
                <a:cs typeface="Calibri Light" panose="020F0302020204030204"/>
                <a:sym typeface="+mn-ea"/>
              </a:rPr>
            </a:br>
            <a:br>
              <a:rPr lang="en-IN" sz="8000" b="1" dirty="0">
                <a:cs typeface="Calibri Light" panose="020F0302020204030204"/>
                <a:sym typeface="+mn-ea"/>
              </a:rPr>
            </a:br>
            <a:br>
              <a:rPr lang="en-IN" sz="8000" dirty="0"/>
            </a:br>
            <a:r>
              <a:rPr lang="en-IN" sz="8000" b="1" dirty="0">
                <a:cs typeface="Calibri Light" panose="020F0302020204030204"/>
                <a:sym typeface="+mn-ea"/>
              </a:rPr>
              <a:t>Text Based Emotion Classifier</a:t>
            </a:r>
            <a:endParaRPr lang="en-IN" sz="8000" dirty="0"/>
          </a:p>
        </p:txBody>
      </p:sp>
      <p:sp>
        <p:nvSpPr>
          <p:cNvPr id="3" name="Subtitle 2"/>
          <p:cNvSpPr>
            <a:spLocks noGrp="1"/>
          </p:cNvSpPr>
          <p:nvPr>
            <p:ph type="subTitle" idx="1"/>
          </p:nvPr>
        </p:nvSpPr>
        <p:spPr/>
        <p:txBody>
          <a:bodyPr>
            <a:normAutofit/>
          </a:bodyPr>
          <a:lstStyle/>
          <a:p>
            <a:pPr marL="285750" indent="-285750" algn="l">
              <a:buFont typeface="Arial" panose="020B0604020202020204"/>
              <a:buChar char="•"/>
            </a:pPr>
            <a:r>
              <a:rPr lang="en-IN" dirty="0">
                <a:ea typeface="+mn-lt"/>
                <a:cs typeface="+mn-lt"/>
                <a:sym typeface="+mn-ea"/>
              </a:rPr>
              <a:t>G. Dileep Chandu    -20BCI7313</a:t>
            </a:r>
            <a:endParaRPr lang="en-IN" dirty="0">
              <a:ea typeface="+mn-lt"/>
              <a:cs typeface="+mn-lt"/>
            </a:endParaRPr>
          </a:p>
          <a:p>
            <a:pPr marL="285750" indent="-285750" algn="l">
              <a:buFont typeface="Arial" panose="020B0604020202020204"/>
              <a:buChar char="•"/>
            </a:pPr>
            <a:r>
              <a:rPr lang="en-IN" dirty="0">
                <a:ea typeface="+mn-lt"/>
                <a:cs typeface="+mn-lt"/>
              </a:rPr>
              <a:t>G. Keerthi Vardhani-20BCE7620</a:t>
            </a:r>
            <a:endParaRPr lang="en-IN" dirty="0">
              <a:ea typeface="+mn-lt"/>
              <a:cs typeface="+mn-lt"/>
            </a:endParaRPr>
          </a:p>
          <a:p>
            <a:pPr marL="285750" indent="-285750" algn="l">
              <a:buFont typeface="Arial" panose="020B0604020202020204"/>
              <a:buChar char="•"/>
            </a:pPr>
            <a:r>
              <a:rPr lang="en-IN" dirty="0">
                <a:ea typeface="+mn-lt"/>
                <a:cs typeface="+mn-lt"/>
              </a:rPr>
              <a:t>G. </a:t>
            </a:r>
            <a:r>
              <a:rPr lang="en-IN" dirty="0" err="1">
                <a:ea typeface="+mn-lt"/>
                <a:cs typeface="+mn-lt"/>
              </a:rPr>
              <a:t>Vyshnavi</a:t>
            </a:r>
            <a:r>
              <a:rPr lang="en-IN" dirty="0">
                <a:ea typeface="+mn-lt"/>
                <a:cs typeface="+mn-lt"/>
              </a:rPr>
              <a:t>               -20BCI7004</a:t>
            </a:r>
            <a:endParaRPr lang="en-IN" dirty="0">
              <a:ea typeface="+mn-lt"/>
              <a:cs typeface="+mn-lt"/>
            </a:endParaRPr>
          </a:p>
          <a:p>
            <a:pPr algn="l">
              <a:buFont typeface="Arial" panose="020B0604020202020204"/>
            </a:pPr>
            <a:endParaRPr lang="en-IN" dirty="0">
              <a:ea typeface="+mn-lt"/>
              <a:cs typeface="+mn-lt"/>
            </a:endParaRPr>
          </a:p>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a:t>Pre-processing with screenshots </a:t>
            </a:r>
            <a:endParaRPr lang="en-IN" b="1"/>
          </a:p>
        </p:txBody>
      </p:sp>
      <p:sp>
        <p:nvSpPr>
          <p:cNvPr id="3" name="Content Placeholder 2"/>
          <p:cNvSpPr>
            <a:spLocks noGrp="1"/>
          </p:cNvSpPr>
          <p:nvPr>
            <p:ph sz="half" idx="1"/>
          </p:nvPr>
        </p:nvSpPr>
        <p:spPr>
          <a:xfrm>
            <a:off x="318135" y="1506855"/>
            <a:ext cx="11620500" cy="5351145"/>
          </a:xfrm>
        </p:spPr>
        <p:txBody>
          <a:bodyPr/>
          <a:lstStyle/>
          <a:p>
            <a:pPr marL="0" indent="0">
              <a:buNone/>
            </a:pPr>
            <a:r>
              <a:rPr lang="en-US" altLang="en-IN"/>
              <a:t>   In preprocessing  we perform  data cleaning  and text cleaning</a:t>
            </a:r>
            <a:endParaRPr lang="en-US" altLang="en-IN"/>
          </a:p>
          <a:p>
            <a:pPr marL="0" indent="0">
              <a:buNone/>
            </a:pPr>
            <a:endParaRPr lang="en-US" altLang="en-IN"/>
          </a:p>
          <a:p>
            <a:pPr marL="0" indent="0">
              <a:buNone/>
            </a:pPr>
            <a:endParaRPr lang="en-US" altLang="en-IN"/>
          </a:p>
        </p:txBody>
      </p:sp>
      <p:pic>
        <p:nvPicPr>
          <p:cNvPr id="7" name="Content Placeholder 6"/>
          <p:cNvPicPr>
            <a:picLocks noGrp="1" noChangeAspect="1"/>
          </p:cNvPicPr>
          <p:nvPr>
            <p:ph sz="half" idx="2"/>
          </p:nvPr>
        </p:nvPicPr>
        <p:blipFill>
          <a:blip r:embed="rId1"/>
          <a:stretch>
            <a:fillRect/>
          </a:stretch>
        </p:blipFill>
        <p:spPr>
          <a:xfrm>
            <a:off x="525145" y="2055495"/>
            <a:ext cx="4859655" cy="4698365"/>
          </a:xfrm>
          <a:prstGeom prst="rect">
            <a:avLst/>
          </a:prstGeom>
        </p:spPr>
      </p:pic>
      <p:pic>
        <p:nvPicPr>
          <p:cNvPr id="10" name="Picture 9"/>
          <p:cNvPicPr>
            <a:picLocks noChangeAspect="1"/>
          </p:cNvPicPr>
          <p:nvPr/>
        </p:nvPicPr>
        <p:blipFill>
          <a:blip r:embed="rId2"/>
          <a:stretch>
            <a:fillRect/>
          </a:stretch>
        </p:blipFill>
        <p:spPr>
          <a:xfrm>
            <a:off x="6097905" y="2056130"/>
            <a:ext cx="5840730" cy="461137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64235"/>
          </a:xfrm>
        </p:spPr>
        <p:txBody>
          <a:bodyPr>
            <a:normAutofit/>
          </a:bodyPr>
          <a:lstStyle/>
          <a:p>
            <a:r>
              <a:rPr lang="en-US"/>
              <a:t>Data cleaning</a:t>
            </a:r>
            <a:endParaRPr lang="en-US"/>
          </a:p>
        </p:txBody>
      </p:sp>
      <p:pic>
        <p:nvPicPr>
          <p:cNvPr id="5" name="Content Placeholder 4"/>
          <p:cNvPicPr>
            <a:picLocks noGrp="1" noChangeAspect="1"/>
          </p:cNvPicPr>
          <p:nvPr>
            <p:ph sz="half" idx="1"/>
          </p:nvPr>
        </p:nvPicPr>
        <p:blipFill>
          <a:blip r:embed="rId1"/>
          <a:srcRect l="5385"/>
          <a:stretch>
            <a:fillRect/>
          </a:stretch>
        </p:blipFill>
        <p:spPr>
          <a:xfrm>
            <a:off x="838200" y="1141730"/>
            <a:ext cx="5181600" cy="5140325"/>
          </a:xfrm>
          <a:prstGeom prst="rect">
            <a:avLst/>
          </a:prstGeom>
        </p:spPr>
      </p:pic>
      <p:pic>
        <p:nvPicPr>
          <p:cNvPr id="8" name="Content Placeholder 7"/>
          <p:cNvPicPr>
            <a:picLocks noGrp="1" noChangeAspect="1"/>
          </p:cNvPicPr>
          <p:nvPr>
            <p:ph sz="half" idx="2"/>
          </p:nvPr>
        </p:nvPicPr>
        <p:blipFill>
          <a:blip r:embed="rId2"/>
          <a:srcRect l="18009" t="4941"/>
          <a:stretch>
            <a:fillRect/>
          </a:stretch>
        </p:blipFill>
        <p:spPr>
          <a:xfrm>
            <a:off x="6235065" y="1395095"/>
            <a:ext cx="5013960" cy="48869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Text cleaning</a:t>
            </a:r>
            <a:endParaRPr lang="en-US"/>
          </a:p>
        </p:txBody>
      </p:sp>
      <p:sp>
        <p:nvSpPr>
          <p:cNvPr id="4" name="Content Placeholder 3"/>
          <p:cNvSpPr>
            <a:spLocks noGrp="1"/>
          </p:cNvSpPr>
          <p:nvPr>
            <p:ph sz="half" idx="2"/>
          </p:nvPr>
        </p:nvSpPr>
        <p:spPr/>
        <p:txBody>
          <a:bodyPr/>
          <a:lstStyle/>
          <a:p>
            <a:pPr marL="0" indent="0">
              <a:buNone/>
            </a:pPr>
            <a:endParaRPr lang="en-US"/>
          </a:p>
        </p:txBody>
      </p:sp>
      <p:pic>
        <p:nvPicPr>
          <p:cNvPr id="5" name="Content Placeholder 4"/>
          <p:cNvPicPr>
            <a:picLocks noGrp="1" noChangeAspect="1"/>
          </p:cNvPicPr>
          <p:nvPr>
            <p:ph sz="half" idx="1"/>
          </p:nvPr>
        </p:nvPicPr>
        <p:blipFill>
          <a:blip r:embed="rId1"/>
          <a:srcRect t="2490"/>
          <a:stretch>
            <a:fillRect/>
          </a:stretch>
        </p:blipFill>
        <p:spPr>
          <a:xfrm>
            <a:off x="241300" y="1343025"/>
            <a:ext cx="9206230" cy="53174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1"/>
          </p:nvPr>
        </p:nvPicPr>
        <p:blipFill>
          <a:blip r:embed="rId1"/>
          <a:stretch>
            <a:fillRect/>
          </a:stretch>
        </p:blipFill>
        <p:spPr>
          <a:xfrm>
            <a:off x="6325235" y="1099820"/>
            <a:ext cx="5982335" cy="5678170"/>
          </a:xfrm>
          <a:prstGeom prst="rect">
            <a:avLst/>
          </a:prstGeom>
        </p:spPr>
      </p:pic>
      <p:pic>
        <p:nvPicPr>
          <p:cNvPr id="6" name="Content Placeholder 5"/>
          <p:cNvPicPr>
            <a:picLocks noGrp="1" noChangeAspect="1"/>
          </p:cNvPicPr>
          <p:nvPr>
            <p:ph sz="half" idx="2"/>
          </p:nvPr>
        </p:nvPicPr>
        <p:blipFill>
          <a:blip r:embed="rId2"/>
          <a:stretch>
            <a:fillRect/>
          </a:stretch>
        </p:blipFill>
        <p:spPr>
          <a:xfrm>
            <a:off x="107950" y="1099820"/>
            <a:ext cx="5433695" cy="5758180"/>
          </a:xfrm>
          <a:prstGeom prst="rect">
            <a:avLst/>
          </a:prstGeom>
        </p:spPr>
      </p:pic>
      <p:sp>
        <p:nvSpPr>
          <p:cNvPr id="7" name="Text Box 6"/>
          <p:cNvSpPr txBox="1"/>
          <p:nvPr/>
        </p:nvSpPr>
        <p:spPr>
          <a:xfrm>
            <a:off x="1753870" y="614045"/>
            <a:ext cx="2470785" cy="368300"/>
          </a:xfrm>
          <a:prstGeom prst="rect">
            <a:avLst/>
          </a:prstGeom>
          <a:noFill/>
        </p:spPr>
        <p:txBody>
          <a:bodyPr wrap="none" rtlCol="0">
            <a:spAutoFit/>
          </a:bodyPr>
          <a:lstStyle/>
          <a:p>
            <a:r>
              <a:rPr lang="en-US"/>
              <a:t>BEFORE TEXT CLEANING </a:t>
            </a:r>
            <a:endParaRPr lang="en-US"/>
          </a:p>
        </p:txBody>
      </p:sp>
      <p:sp>
        <p:nvSpPr>
          <p:cNvPr id="8" name="Text Box 7"/>
          <p:cNvSpPr txBox="1"/>
          <p:nvPr/>
        </p:nvSpPr>
        <p:spPr>
          <a:xfrm>
            <a:off x="8640445" y="614045"/>
            <a:ext cx="2277745" cy="368300"/>
          </a:xfrm>
          <a:prstGeom prst="rect">
            <a:avLst/>
          </a:prstGeom>
          <a:noFill/>
        </p:spPr>
        <p:txBody>
          <a:bodyPr wrap="none" rtlCol="0">
            <a:spAutoFit/>
          </a:bodyPr>
          <a:lstStyle/>
          <a:p>
            <a:r>
              <a:rPr lang="en-US"/>
              <a:t>AFTER TEXT CLEANING</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dirty="0"/>
              <a:t>Each Module status, coding with output</a:t>
            </a:r>
            <a:endParaRPr lang="en-IN" b="1" dirty="0"/>
          </a:p>
        </p:txBody>
      </p:sp>
      <p:sp>
        <p:nvSpPr>
          <p:cNvPr id="3" name="Content Placeholder 2"/>
          <p:cNvSpPr>
            <a:spLocks noGrp="1"/>
          </p:cNvSpPr>
          <p:nvPr>
            <p:ph sz="half" idx="1"/>
          </p:nvPr>
        </p:nvSpPr>
        <p:spPr>
          <a:xfrm>
            <a:off x="838200" y="1825625"/>
            <a:ext cx="5476240" cy="4351655"/>
          </a:xfrm>
        </p:spPr>
        <p:txBody>
          <a:bodyPr>
            <a:normAutofit lnSpcReduction="10000"/>
          </a:bodyPr>
          <a:lstStyle/>
          <a:p>
            <a:r>
              <a:rPr lang="en-US" altLang="en-IN" sz="1800" b="1" dirty="0"/>
              <a:t>SKLEARN</a:t>
            </a:r>
            <a:endParaRPr lang="en-IN" sz="1800" b="1" dirty="0"/>
          </a:p>
          <a:p>
            <a:pPr marL="0" indent="0">
              <a:buNone/>
            </a:pPr>
            <a:r>
              <a:rPr lang="en-US" altLang="en-IN" sz="1800" dirty="0"/>
              <a:t>   status:  this module is used to build pipeline</a:t>
            </a:r>
            <a:endParaRPr lang="en-US" altLang="en-IN" sz="1800" dirty="0"/>
          </a:p>
          <a:p>
            <a:pPr marL="0" indent="0">
              <a:buNone/>
            </a:pPr>
            <a:r>
              <a:rPr lang="en-US" altLang="en-IN" sz="1800" dirty="0"/>
              <a:t>  coding:  </a:t>
            </a:r>
            <a:r>
              <a:rPr lang="en-US" altLang="en-IN" sz="1600" b="1" dirty="0"/>
              <a:t># Build Pipeline</a:t>
            </a:r>
            <a:endParaRPr lang="en-US" altLang="en-IN" sz="1600" b="1" dirty="0"/>
          </a:p>
          <a:p>
            <a:pPr marL="0" indent="0">
              <a:buNone/>
            </a:pPr>
            <a:r>
              <a:rPr lang="en-US" altLang="en-IN" sz="1600" b="1" dirty="0"/>
              <a:t>                 from sklearn.pipeline import Pipeline</a:t>
            </a:r>
            <a:endParaRPr lang="en-US" altLang="en-IN" sz="1600" b="1" dirty="0"/>
          </a:p>
          <a:p>
            <a:pPr marL="0" indent="0">
              <a:buNone/>
            </a:pPr>
            <a:r>
              <a:rPr lang="en-US" altLang="en-IN" sz="1600" b="1" dirty="0"/>
              <a:t># LogisticRegression Pipeline</a:t>
            </a:r>
            <a:endParaRPr lang="en-US" altLang="en-IN" sz="1600" b="1" dirty="0"/>
          </a:p>
          <a:p>
            <a:pPr marL="0" indent="0">
              <a:buNone/>
            </a:pPr>
            <a:r>
              <a:rPr lang="en-US" altLang="en-IN" sz="1600" b="1" dirty="0"/>
              <a:t>pipe_lr =</a:t>
            </a:r>
            <a:endParaRPr lang="en-US" altLang="en-IN" sz="1600" b="1" dirty="0"/>
          </a:p>
          <a:p>
            <a:pPr marL="0" indent="0">
              <a:buNone/>
            </a:pPr>
            <a:r>
              <a:rPr lang="en-US" altLang="en-IN" sz="1600" b="1" dirty="0"/>
              <a:t>Pipeline(steps=[('cv',CountVectorizer()),('lr',LogisticRegression())])</a:t>
            </a:r>
            <a:endParaRPr lang="en-US" altLang="en-IN" sz="1600" b="1" dirty="0"/>
          </a:p>
          <a:p>
            <a:pPr marL="0" indent="0">
              <a:buNone/>
            </a:pPr>
            <a:r>
              <a:rPr lang="en-US" altLang="en-IN" sz="1600" b="1" dirty="0"/>
              <a:t># Train and Fit Data</a:t>
            </a:r>
            <a:endParaRPr lang="en-US" altLang="en-IN" sz="1600" b="1" dirty="0"/>
          </a:p>
          <a:p>
            <a:pPr marL="0" indent="0">
              <a:buNone/>
            </a:pPr>
            <a:r>
              <a:rPr lang="en-US" altLang="en-IN" sz="1600" b="1" dirty="0"/>
              <a:t>pipe_lr.fit(x_train,y_train)</a:t>
            </a:r>
            <a:endParaRPr lang="en-US" altLang="en-IN" sz="1600" b="1" dirty="0"/>
          </a:p>
          <a:p>
            <a:pPr marL="0" indent="0">
              <a:buNone/>
            </a:pPr>
            <a:r>
              <a:rPr lang="en-US" altLang="en-IN" sz="1600" b="1" dirty="0"/>
              <a:t># Check Accuracy</a:t>
            </a:r>
            <a:endParaRPr lang="en-US" altLang="en-IN" sz="1600" b="1" dirty="0"/>
          </a:p>
          <a:p>
            <a:pPr marL="0" indent="0">
              <a:buNone/>
            </a:pPr>
            <a:r>
              <a:rPr lang="en-US" altLang="en-IN" sz="1600" b="1" dirty="0"/>
              <a:t>pipe_lr.score(x_test,y_test)</a:t>
            </a:r>
            <a:endParaRPr lang="en-US" altLang="en-IN" sz="1600" b="1" dirty="0"/>
          </a:p>
          <a:p>
            <a:pPr marL="0" indent="0">
              <a:buNone/>
            </a:pPr>
            <a:r>
              <a:rPr lang="en-US" altLang="en-IN" sz="1800" dirty="0"/>
              <a:t>  </a:t>
            </a:r>
            <a:endParaRPr lang="en-US" altLang="en-IN" sz="1800" dirty="0"/>
          </a:p>
          <a:p>
            <a:pPr marL="0" indent="0">
              <a:buNone/>
            </a:pPr>
            <a:endParaRPr lang="en-IN" sz="1800" dirty="0"/>
          </a:p>
          <a:p>
            <a:endParaRPr lang="en-IN" sz="1800" dirty="0"/>
          </a:p>
        </p:txBody>
      </p:sp>
      <p:sp>
        <p:nvSpPr>
          <p:cNvPr id="5" name="Text Box 4"/>
          <p:cNvSpPr txBox="1"/>
          <p:nvPr/>
        </p:nvSpPr>
        <p:spPr>
          <a:xfrm rot="20940000">
            <a:off x="8773160" y="2221230"/>
            <a:ext cx="4298950" cy="645160"/>
          </a:xfrm>
          <a:prstGeom prst="rect">
            <a:avLst/>
          </a:prstGeom>
          <a:noFill/>
        </p:spPr>
        <p:txBody>
          <a:bodyPr wrap="square" rtlCol="0">
            <a:spAutoFit/>
          </a:bodyPr>
          <a:lstStyle/>
          <a:p>
            <a:pPr lvl="1" algn="l"/>
            <a:endParaRPr lang="en-IN" dirty="0"/>
          </a:p>
          <a:p>
            <a:endParaRPr lang="en-US"/>
          </a:p>
        </p:txBody>
      </p:sp>
      <p:sp>
        <p:nvSpPr>
          <p:cNvPr id="12" name="Text Box 11"/>
          <p:cNvSpPr txBox="1"/>
          <p:nvPr/>
        </p:nvSpPr>
        <p:spPr>
          <a:xfrm>
            <a:off x="6998335" y="2115185"/>
            <a:ext cx="878205" cy="368300"/>
          </a:xfrm>
          <a:prstGeom prst="rect">
            <a:avLst/>
          </a:prstGeom>
          <a:noFill/>
        </p:spPr>
        <p:txBody>
          <a:bodyPr wrap="none" rtlCol="0">
            <a:spAutoFit/>
          </a:bodyPr>
          <a:lstStyle/>
          <a:p>
            <a:pPr algn="l"/>
            <a:r>
              <a:rPr lang="en-US" altLang="en-IN" dirty="0">
                <a:sym typeface="+mn-ea"/>
              </a:rPr>
              <a:t>output:</a:t>
            </a:r>
            <a:endParaRPr lang="en-US"/>
          </a:p>
        </p:txBody>
      </p:sp>
      <p:pic>
        <p:nvPicPr>
          <p:cNvPr id="14" name="Content Placeholder 13"/>
          <p:cNvPicPr>
            <a:picLocks noGrp="1" noChangeAspect="1"/>
          </p:cNvPicPr>
          <p:nvPr>
            <p:ph sz="half" idx="2"/>
          </p:nvPr>
        </p:nvPicPr>
        <p:blipFill rotWithShape="1">
          <a:blip r:embed="rId1"/>
          <a:srcRect l="44" b="35127"/>
          <a:stretch>
            <a:fillRect/>
          </a:stretch>
        </p:blipFill>
        <p:spPr>
          <a:xfrm>
            <a:off x="6535271" y="3890010"/>
            <a:ext cx="4019064" cy="872490"/>
          </a:xfrm>
          <a:prstGeom prst="rect">
            <a:avLst/>
          </a:prstGeom>
        </p:spPr>
      </p:pic>
      <p:pic>
        <p:nvPicPr>
          <p:cNvPr id="16" name="Picture 15"/>
          <p:cNvPicPr>
            <a:picLocks noChangeAspect="1"/>
          </p:cNvPicPr>
          <p:nvPr/>
        </p:nvPicPr>
        <p:blipFill>
          <a:blip r:embed="rId2"/>
          <a:stretch>
            <a:fillRect/>
          </a:stretch>
        </p:blipFill>
        <p:spPr>
          <a:xfrm>
            <a:off x="6314440" y="2623185"/>
            <a:ext cx="5615940" cy="872490"/>
          </a:xfrm>
          <a:prstGeom prst="rect">
            <a:avLst/>
          </a:prstGeom>
        </p:spPr>
      </p:pic>
      <p:sp>
        <p:nvSpPr>
          <p:cNvPr id="4" name="TextBox 3"/>
          <p:cNvSpPr txBox="1"/>
          <p:nvPr/>
        </p:nvSpPr>
        <p:spPr>
          <a:xfrm>
            <a:off x="6710082" y="4948518"/>
            <a:ext cx="2433918" cy="369332"/>
          </a:xfrm>
          <a:prstGeom prst="rect">
            <a:avLst/>
          </a:prstGeom>
          <a:noFill/>
        </p:spPr>
        <p:txBody>
          <a:bodyPr wrap="square" rtlCol="0">
            <a:spAutoFit/>
          </a:bodyPr>
          <a:lstStyle/>
          <a:p>
            <a:r>
              <a:rPr lang="en-IN" dirty="0"/>
              <a:t>89.9</a:t>
            </a:r>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83845"/>
            <a:ext cx="11002645" cy="5893435"/>
          </a:xfrm>
        </p:spPr>
        <p:txBody>
          <a:bodyPr/>
          <a:lstStyle/>
          <a:p>
            <a:pPr algn="l"/>
            <a:r>
              <a:rPr lang="en-US" altLang="en-IN" sz="1800" b="1" dirty="0">
                <a:sym typeface="+mn-ea"/>
              </a:rPr>
              <a:t>SEABORN</a:t>
            </a:r>
            <a:endParaRPr lang="en-IN" sz="1800" b="1" dirty="0">
              <a:sym typeface="+mn-ea"/>
            </a:endParaRPr>
          </a:p>
          <a:p>
            <a:pPr algn="l"/>
            <a:r>
              <a:rPr lang="en-US" altLang="en-IN" sz="1800" dirty="0">
                <a:sym typeface="+mn-ea"/>
              </a:rPr>
              <a:t>status:  this module is used to plot graph</a:t>
            </a:r>
            <a:endParaRPr lang="en-US" altLang="en-IN" sz="1800" dirty="0">
              <a:sym typeface="+mn-ea"/>
            </a:endParaRPr>
          </a:p>
          <a:p>
            <a:pPr algn="l"/>
            <a:r>
              <a:rPr lang="en-US" altLang="en-IN" sz="1800" dirty="0">
                <a:sym typeface="+mn-ea"/>
              </a:rPr>
              <a:t>coding: </a:t>
            </a:r>
            <a:r>
              <a:rPr lang="en-IN" sz="1600" b="1" dirty="0">
                <a:sym typeface="+mn-ea"/>
              </a:rPr>
              <a:t># Plot</a:t>
            </a:r>
            <a:endParaRPr lang="en-IN" sz="1600" b="1" dirty="0"/>
          </a:p>
          <a:p>
            <a:pPr marL="457200" lvl="1" indent="0" algn="l">
              <a:buNone/>
            </a:pPr>
            <a:r>
              <a:rPr lang="en-US" altLang="en-IN" sz="1600" b="1" dirty="0">
                <a:sym typeface="+mn-ea"/>
              </a:rPr>
              <a:t>      </a:t>
            </a:r>
            <a:r>
              <a:rPr lang="en-IN" sz="1600" b="1" dirty="0">
                <a:sym typeface="+mn-ea"/>
              </a:rPr>
              <a:t>sns.countplot(x='Emotion',data=df)</a:t>
            </a:r>
            <a:endParaRPr lang="en-IN" sz="1600" b="1" dirty="0"/>
          </a:p>
          <a:p>
            <a:pPr lvl="1" algn="l"/>
            <a:endParaRPr lang="en-IN" sz="1800" dirty="0"/>
          </a:p>
          <a:p>
            <a:r>
              <a:rPr lang="en-US" sz="1800">
                <a:sym typeface="+mn-ea"/>
              </a:rPr>
              <a:t>output:</a:t>
            </a:r>
            <a:endParaRPr lang="en-US" sz="1800">
              <a:sym typeface="+mn-ea"/>
            </a:endParaRPr>
          </a:p>
          <a:p>
            <a:endParaRPr lang="en-US" sz="1800">
              <a:sym typeface="+mn-ea"/>
            </a:endParaRPr>
          </a:p>
        </p:txBody>
      </p:sp>
      <p:pic>
        <p:nvPicPr>
          <p:cNvPr id="4" name="Content Placeholder 3"/>
          <p:cNvPicPr>
            <a:picLocks noGrp="1" noChangeAspect="1"/>
          </p:cNvPicPr>
          <p:nvPr>
            <p:ph sz="half" idx="2"/>
          </p:nvPr>
        </p:nvPicPr>
        <p:blipFill>
          <a:blip r:embed="rId1"/>
          <a:stretch>
            <a:fillRect/>
          </a:stretch>
        </p:blipFill>
        <p:spPr>
          <a:xfrm>
            <a:off x="1069340" y="2666365"/>
            <a:ext cx="4077335" cy="28067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Trained Model with its parameter</a:t>
            </a:r>
            <a:endParaRPr lang="en-IN" b="1" dirty="0"/>
          </a:p>
        </p:txBody>
      </p:sp>
      <p:sp>
        <p:nvSpPr>
          <p:cNvPr id="3" name="Content Placeholder 2"/>
          <p:cNvSpPr>
            <a:spLocks noGrp="1"/>
          </p:cNvSpPr>
          <p:nvPr>
            <p:ph sz="half" idx="1"/>
          </p:nvPr>
        </p:nvSpPr>
        <p:spPr>
          <a:xfrm>
            <a:off x="838200" y="1865967"/>
            <a:ext cx="5181600" cy="4351338"/>
          </a:xfrm>
        </p:spPr>
        <p:txBody>
          <a:bodyPr/>
          <a:lstStyle/>
          <a:p>
            <a:r>
              <a:rPr lang="en-US" altLang="en-IN" sz="2400" dirty="0"/>
              <a:t>LOGISTIC REGREESION - ALGORITHM</a:t>
            </a:r>
            <a:endParaRPr lang="en-US" altLang="en-IN" sz="2400" dirty="0"/>
          </a:p>
          <a:p>
            <a:r>
              <a:rPr lang="en-US" altLang="en-IN" sz="2400" dirty="0"/>
              <a:t>COUNT VECTORIZER -ALGORITHM</a:t>
            </a:r>
            <a:endParaRPr lang="en-US" altLang="en-IN" sz="2400" dirty="0"/>
          </a:p>
          <a:p>
            <a:endParaRPr lang="en-US" altLang="en-IN" dirty="0"/>
          </a:p>
          <a:p>
            <a:endParaRPr lang="en-US" altLang="en-IN" dirty="0"/>
          </a:p>
        </p:txBody>
      </p:sp>
      <p:pic>
        <p:nvPicPr>
          <p:cNvPr id="4" name="Content Placeholder 3"/>
          <p:cNvPicPr>
            <a:picLocks noGrp="1" noChangeAspect="1"/>
          </p:cNvPicPr>
          <p:nvPr>
            <p:ph sz="half" idx="2"/>
          </p:nvPr>
        </p:nvPicPr>
        <p:blipFill>
          <a:blip r:embed="rId1"/>
          <a:stretch>
            <a:fillRect/>
          </a:stretch>
        </p:blipFill>
        <p:spPr>
          <a:xfrm>
            <a:off x="241935" y="2661285"/>
            <a:ext cx="6243320" cy="1673225"/>
          </a:xfrm>
          <a:prstGeom prst="rect">
            <a:avLst/>
          </a:prstGeom>
        </p:spPr>
      </p:pic>
      <p:pic>
        <p:nvPicPr>
          <p:cNvPr id="6" name="Picture 5"/>
          <p:cNvPicPr>
            <a:picLocks noChangeAspect="1"/>
          </p:cNvPicPr>
          <p:nvPr/>
        </p:nvPicPr>
        <p:blipFill rotWithShape="1">
          <a:blip r:embed="rId2"/>
          <a:srcRect r="1421" b="11764"/>
          <a:stretch>
            <a:fillRect/>
          </a:stretch>
        </p:blipFill>
        <p:spPr>
          <a:xfrm>
            <a:off x="242571" y="4436110"/>
            <a:ext cx="6077548" cy="1740853"/>
          </a:xfrm>
          <a:prstGeom prst="rect">
            <a:avLst/>
          </a:prstGeom>
        </p:spPr>
      </p:pic>
      <p:sp>
        <p:nvSpPr>
          <p:cNvPr id="8" name="Text Box 7"/>
          <p:cNvSpPr txBox="1"/>
          <p:nvPr/>
        </p:nvSpPr>
        <p:spPr>
          <a:xfrm>
            <a:off x="6485255" y="2068830"/>
            <a:ext cx="5639435" cy="4523105"/>
          </a:xfrm>
          <a:prstGeom prst="rect">
            <a:avLst/>
          </a:prstGeom>
          <a:noFill/>
        </p:spPr>
        <p:txBody>
          <a:bodyPr wrap="square" rtlCol="0">
            <a:spAutoFit/>
          </a:bodyPr>
          <a:lstStyle/>
          <a:p>
            <a:r>
              <a:rPr lang="en-US" dirty="0"/>
              <a:t>The parameters in the logistic regression algorithm are:</a:t>
            </a:r>
            <a:endParaRPr lang="en-US" dirty="0"/>
          </a:p>
          <a:p>
            <a:endParaRPr lang="en-US" dirty="0"/>
          </a:p>
          <a:p>
            <a:pPr marL="285750" indent="-285750">
              <a:buFont typeface="Arial" panose="020B0604020202020204" pitchFamily="34" charset="0"/>
              <a:buChar char="•"/>
            </a:pPr>
            <a:r>
              <a:rPr lang="en-US" dirty="0"/>
              <a:t>Emotion - Dependent variable </a:t>
            </a:r>
            <a:endParaRPr lang="en-US" dirty="0"/>
          </a:p>
          <a:p>
            <a:pPr marL="285750" indent="-285750">
              <a:buFont typeface="Arial" panose="020B0604020202020204" pitchFamily="34" charset="0"/>
              <a:buChar char="•"/>
            </a:pPr>
            <a:r>
              <a:rPr lang="en-US" dirty="0"/>
              <a:t>Text  - Independent variable </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5" name="TextBox 4"/>
          <p:cNvSpPr txBox="1"/>
          <p:nvPr/>
        </p:nvSpPr>
        <p:spPr>
          <a:xfrm>
            <a:off x="273423" y="6181726"/>
            <a:ext cx="1129553" cy="276999"/>
          </a:xfrm>
          <a:prstGeom prst="rect">
            <a:avLst/>
          </a:prstGeom>
          <a:noFill/>
        </p:spPr>
        <p:txBody>
          <a:bodyPr wrap="square" rtlCol="0">
            <a:spAutoFit/>
          </a:bodyPr>
          <a:lstStyle/>
          <a:p>
            <a:r>
              <a:rPr lang="en-IN" sz="1200" dirty="0"/>
              <a:t>89.9</a:t>
            </a:r>
            <a:endParaRPr lang="en-IN" sz="12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App</a:t>
            </a:r>
            <a:endParaRPr lang="en-IN" altLang="en-US"/>
          </a:p>
        </p:txBody>
      </p:sp>
      <p:sp>
        <p:nvSpPr>
          <p:cNvPr id="4" name="Content Placeholder 3"/>
          <p:cNvSpPr>
            <a:spLocks noGrp="1"/>
          </p:cNvSpPr>
          <p:nvPr>
            <p:ph sz="half" idx="2"/>
          </p:nvPr>
        </p:nvSpPr>
        <p:spPr/>
        <p:txBody>
          <a:bodyPr/>
          <a:p>
            <a:endParaRPr lang="en-US"/>
          </a:p>
        </p:txBody>
      </p:sp>
      <p:pic>
        <p:nvPicPr>
          <p:cNvPr id="5" name="Content Placeholder 4" descr="WhatsApp Image 2023-05-04 at 9.31.56 AM"/>
          <p:cNvPicPr>
            <a:picLocks noChangeAspect="1"/>
          </p:cNvPicPr>
          <p:nvPr>
            <p:ph sz="half" idx="1"/>
          </p:nvPr>
        </p:nvPicPr>
        <p:blipFill>
          <a:blip r:embed="rId1"/>
          <a:stretch>
            <a:fillRect/>
          </a:stretch>
        </p:blipFill>
        <p:spPr>
          <a:xfrm>
            <a:off x="838200" y="2317115"/>
            <a:ext cx="5709920" cy="371157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a:t>References(journal, web site references)</a:t>
            </a:r>
            <a:endParaRPr lang="en-IN" b="1"/>
          </a:p>
        </p:txBody>
      </p:sp>
      <p:sp>
        <p:nvSpPr>
          <p:cNvPr id="3" name="Content Placeholder 2"/>
          <p:cNvSpPr>
            <a:spLocks noGrp="1"/>
          </p:cNvSpPr>
          <p:nvPr>
            <p:ph idx="1"/>
          </p:nvPr>
        </p:nvSpPr>
        <p:spPr/>
        <p:txBody>
          <a:bodyPr vert="horz" lIns="91440" tIns="45720" rIns="91440" bIns="45720" rtlCol="0" anchor="t">
            <a:normAutofit/>
          </a:bodyPr>
          <a:lstStyle/>
          <a:p>
            <a:r>
              <a:rPr lang="en-IN">
                <a:ea typeface="+mn-lt"/>
                <a:cs typeface="+mn-lt"/>
                <a:hlinkClick r:id="rId1"/>
              </a:rPr>
              <a:t>https://reader.elsevier.com/reader/sd/pii/S2772528622000103?token=45A38BD6FD4A3910277CAE529624524F6976A5BCB8A1EADD30AAA3982C4F0497D8A468883B2B6D9B8739577B6238B052&amp;originRegion=eu-west-1&amp;originCreation=20230202080255</a:t>
            </a:r>
            <a:endParaRPr lang="en-IN">
              <a:ea typeface="+mn-lt"/>
              <a:cs typeface="+mn-lt"/>
            </a:endParaRPr>
          </a:p>
          <a:p>
            <a:endParaRPr lang="en-IN">
              <a:ea typeface="+mn-lt"/>
              <a:cs typeface="+mn-lt"/>
            </a:endParaRPr>
          </a:p>
          <a:p>
            <a:r>
              <a:rPr lang="en-IN">
                <a:ea typeface="+mn-lt"/>
                <a:cs typeface="+mn-lt"/>
                <a:hlinkClick r:id="rId2"/>
              </a:rPr>
              <a:t>https://onlinelibrary.wiley.com/doi/full/10.1002/eng2.12189</a:t>
            </a:r>
            <a:endParaRPr lang="en-IN">
              <a:ea typeface="+mn-lt"/>
              <a:cs typeface="+mn-lt"/>
            </a:endParaRPr>
          </a:p>
          <a:p>
            <a:endParaRPr lang="en-IN">
              <a:ea typeface="+mn-lt"/>
              <a:cs typeface="+mn-lt"/>
            </a:endParaRPr>
          </a:p>
          <a:p>
            <a:endParaRPr lang="en-IN">
              <a:ea typeface="+mn-lt"/>
              <a:cs typeface="+mn-lt"/>
            </a:endParaRPr>
          </a:p>
          <a:p>
            <a:endParaRPr lang="en-IN">
              <a:ea typeface="+mn-lt"/>
              <a:cs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Abstract </a:t>
            </a:r>
            <a:endParaRPr lang="en-IN" b="1" dirty="0"/>
          </a:p>
        </p:txBody>
      </p:sp>
      <p:sp>
        <p:nvSpPr>
          <p:cNvPr id="7" name="TextBox 6"/>
          <p:cNvSpPr txBox="1"/>
          <p:nvPr/>
        </p:nvSpPr>
        <p:spPr>
          <a:xfrm>
            <a:off x="838200" y="1690688"/>
            <a:ext cx="9142879" cy="4799965"/>
          </a:xfrm>
          <a:prstGeom prst="rect">
            <a:avLst/>
          </a:prstGeom>
          <a:noFill/>
        </p:spPr>
        <p:txBody>
          <a:bodyPr wrap="square">
            <a:spAutoFit/>
          </a:bodyPr>
          <a:lstStyle/>
          <a:p>
            <a:r>
              <a:rPr lang="en-IN" dirty="0"/>
              <a:t> </a:t>
            </a:r>
            <a:r>
              <a:rPr lang="en-IN" dirty="0">
                <a:sym typeface="+mn-ea"/>
              </a:rPr>
              <a:t>Emotion can be articulated in several means that can be seen, like speech and facial expressions, written text, and gestures. Emotion recognition in a text document is fundamentally a content-based classification issue, including notions from natural language processing (NLP). </a:t>
            </a:r>
            <a:endParaRPr lang="en-IN" dirty="0"/>
          </a:p>
          <a:p>
            <a:endParaRPr lang="en-IN" dirty="0"/>
          </a:p>
          <a:p>
            <a:r>
              <a:rPr lang="en-IN" dirty="0"/>
              <a:t>Detecting emotional state of a person by analysing a text document written by him/her appear challenging but also essential many times due to the fact that most of the times textual expressions are not only direct using emotion words but also result from the interpretation of the meaning of concepts and interaction of concepts which are described in the text document.</a:t>
            </a:r>
            <a:endParaRPr lang="en-IN" dirty="0"/>
          </a:p>
          <a:p>
            <a:r>
              <a:rPr lang="en-IN" dirty="0"/>
              <a:t> </a:t>
            </a:r>
            <a:endParaRPr lang="en-IN" dirty="0"/>
          </a:p>
          <a:p>
            <a:r>
              <a:rPr lang="en-IN" dirty="0"/>
              <a:t> Recognizing the emotion of the text plays a key role in the human-computer interaction. Emotional recognition has arisen as an essential field of study that can expose a variety of valuable inputs. </a:t>
            </a:r>
            <a:endParaRPr lang="en-IN" dirty="0"/>
          </a:p>
          <a:p>
            <a:endParaRPr lang="en-IN" dirty="0"/>
          </a:p>
          <a:p>
            <a:r>
              <a:rPr lang="en-IN" dirty="0"/>
              <a:t> In this project, we try to the classify the text according to the emotion that it represents.  Emotion is expressed as anger, disgust, fear, joy, neutral, sadness, shame and surprised. This is multi class sentiment analysis problem. </a:t>
            </a:r>
            <a:endParaRPr lang="en-IN" dirty="0"/>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Introduction</a:t>
            </a:r>
            <a:endParaRPr lang="en-IN" altLang="en-US"/>
          </a:p>
        </p:txBody>
      </p:sp>
      <p:sp>
        <p:nvSpPr>
          <p:cNvPr id="3" name="Content Placeholder 2"/>
          <p:cNvSpPr>
            <a:spLocks noGrp="1"/>
          </p:cNvSpPr>
          <p:nvPr>
            <p:ph idx="1"/>
          </p:nvPr>
        </p:nvSpPr>
        <p:spPr/>
        <p:txBody>
          <a:bodyPr>
            <a:normAutofit/>
          </a:bodyPr>
          <a:p>
            <a:pPr algn="just"/>
            <a:r>
              <a:rPr lang="en-US" sz="2500"/>
              <a:t>Emotion classification is the process of identifying and categorizing the emotional state of a person based on the text they have written or spoken. With the rise of social media and online communication, the need for automatic emotion detection has become increasingly important. Emotion detection can be useful in a variety of applications such as customer service, psychological research, and even marketing. By analyzing the text, natural language processing algorithms can detect various emotions such as happiness, sadness, anger, and fear. However, accurately detecting emotions from text is a complex task due to the subjective nature of emotions and the variability of language used to express them. Therefore, researchers and developers are constantly exploring new methods and techniques to improve the accuracy of emotion detection from text.</a:t>
            </a:r>
            <a:endParaRPr lang="en-US" sz="25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p:cNvSpPr>
            <a:spLocks noGrp="1" noRot="1" noChangeAspect="1" noMove="1" noResize="1" noEditPoints="1" noAdjustHandles="1" noChangeArrowheads="1" noChangeShapeType="1" noTextEdit="1"/>
          </p:cNvSpPr>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p:cNvSpPr>
            <a:spLocks noGrp="1" noRot="1" noChangeAspect="1" noMove="1" noResize="1" noEditPoints="1" noAdjustHandles="1" noChangeArrowheads="1" noChangeShapeType="1" noTextEdit="1"/>
          </p:cNvSpPr>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04672" y="1412489"/>
            <a:ext cx="2871095" cy="2156621"/>
          </a:xfrm>
        </p:spPr>
        <p:txBody>
          <a:bodyPr anchor="t">
            <a:normAutofit/>
          </a:bodyPr>
          <a:lstStyle/>
          <a:p>
            <a:r>
              <a:rPr lang="en-IN" sz="1800" b="1" dirty="0">
                <a:solidFill>
                  <a:srgbClr val="FFFFFF"/>
                </a:solidFill>
                <a:ea typeface="+mj-lt"/>
                <a:cs typeface="+mj-lt"/>
              </a:rPr>
              <a:t>System Requirements</a:t>
            </a:r>
            <a:br>
              <a:rPr lang="en-IN" sz="1800" b="1" dirty="0">
                <a:solidFill>
                  <a:srgbClr val="FFFFFF"/>
                </a:solidFill>
                <a:ea typeface="+mj-lt"/>
                <a:cs typeface="+mj-lt"/>
              </a:rPr>
            </a:br>
            <a:r>
              <a:rPr lang="en-IN" sz="1800" b="1" dirty="0">
                <a:solidFill>
                  <a:srgbClr val="FFFFFF"/>
                </a:solidFill>
                <a:ea typeface="+mj-lt"/>
                <a:cs typeface="+mj-lt"/>
              </a:rPr>
              <a:t>(Mention hardware</a:t>
            </a:r>
            <a:br>
              <a:rPr lang="en-IN" sz="1800" b="1" dirty="0">
                <a:ea typeface="+mj-lt"/>
                <a:cs typeface="+mj-lt"/>
              </a:rPr>
            </a:br>
            <a:r>
              <a:rPr lang="en-IN" sz="1800" b="1" dirty="0">
                <a:solidFill>
                  <a:srgbClr val="FFFFFF"/>
                </a:solidFill>
                <a:ea typeface="+mj-lt"/>
                <a:cs typeface="+mj-lt"/>
              </a:rPr>
              <a:t> requirements and software libraries)</a:t>
            </a:r>
            <a:endParaRPr lang="en-US" sz="1200" dirty="0">
              <a:solidFill>
                <a:srgbClr val="FFFFFF"/>
              </a:solidFill>
              <a:cs typeface="Calibri Light" panose="020F0302020204030204"/>
            </a:endParaRPr>
          </a:p>
        </p:txBody>
      </p:sp>
      <p:sp>
        <p:nvSpPr>
          <p:cNvPr id="3" name="Content Placeholder 2"/>
          <p:cNvSpPr>
            <a:spLocks noGrp="1"/>
          </p:cNvSpPr>
          <p:nvPr>
            <p:ph sz="half" idx="1"/>
          </p:nvPr>
        </p:nvSpPr>
        <p:spPr>
          <a:xfrm>
            <a:off x="5198992" y="1412489"/>
            <a:ext cx="3063507" cy="4363844"/>
          </a:xfrm>
        </p:spPr>
        <p:txBody>
          <a:bodyPr vert="horz" lIns="91440" tIns="45720" rIns="91440" bIns="45720" rtlCol="0" anchor="t">
            <a:normAutofit/>
          </a:bodyPr>
          <a:lstStyle/>
          <a:p>
            <a:pPr marL="0" indent="0">
              <a:buNone/>
            </a:pPr>
            <a:r>
              <a:rPr lang="en-US" sz="2000" b="1" dirty="0">
                <a:latin typeface="Times New Roman" panose="02020603050405020304"/>
                <a:cs typeface="Calibri" panose="020F0502020204030204"/>
              </a:rPr>
              <a:t>Hardware :</a:t>
            </a:r>
            <a:endParaRPr lang="en-US" sz="2000" b="1" dirty="0">
              <a:latin typeface="Times New Roman" panose="02020603050405020304"/>
              <a:cs typeface="Times New Roman" panose="02020603050405020304"/>
            </a:endParaRPr>
          </a:p>
          <a:p>
            <a:r>
              <a:rPr lang="en-US" sz="2000" dirty="0">
                <a:latin typeface="Times New Roman" panose="02020603050405020304"/>
                <a:cs typeface="Calibri" panose="020F0502020204030204"/>
              </a:rPr>
              <a:t>Ram:4GB</a:t>
            </a:r>
            <a:endParaRPr lang="en-US" sz="2000" dirty="0">
              <a:latin typeface="Times New Roman" panose="02020603050405020304"/>
              <a:cs typeface="Calibri" panose="020F0502020204030204"/>
            </a:endParaRPr>
          </a:p>
          <a:p>
            <a:r>
              <a:rPr lang="en-US" sz="2000" dirty="0">
                <a:latin typeface="Times New Roman" panose="02020603050405020304"/>
                <a:cs typeface="Calibri" panose="020F0502020204030204"/>
              </a:rPr>
              <a:t>Processor: intel i3,7th gen</a:t>
            </a:r>
            <a:endParaRPr lang="en-US" sz="2000" dirty="0">
              <a:latin typeface="Times New Roman" panose="02020603050405020304"/>
              <a:cs typeface="Calibri" panose="020F0502020204030204"/>
            </a:endParaRPr>
          </a:p>
          <a:p>
            <a:pPr marL="0" indent="0">
              <a:buNone/>
            </a:pPr>
            <a:endParaRPr lang="en-US" sz="2000" dirty="0">
              <a:latin typeface="Times New Roman" panose="02020603050405020304"/>
              <a:cs typeface="Calibri" panose="020F0502020204030204"/>
            </a:endParaRPr>
          </a:p>
          <a:p>
            <a:pPr marL="0" indent="0">
              <a:buNone/>
            </a:pPr>
            <a:r>
              <a:rPr lang="en-US" sz="2000" b="1" dirty="0">
                <a:latin typeface="Times New Roman" panose="02020603050405020304"/>
                <a:cs typeface="Calibri" panose="020F0502020204030204"/>
              </a:rPr>
              <a:t>Software:</a:t>
            </a:r>
            <a:endParaRPr lang="en-US" sz="2000" b="1" dirty="0">
              <a:latin typeface="Times New Roman" panose="02020603050405020304"/>
              <a:cs typeface="Calibri" panose="020F0502020204030204"/>
            </a:endParaRPr>
          </a:p>
          <a:p>
            <a:r>
              <a:rPr lang="en-US" sz="2000" dirty="0">
                <a:latin typeface="Times New Roman" panose="02020603050405020304"/>
                <a:cs typeface="Calibri" panose="020F0502020204030204"/>
              </a:rPr>
              <a:t>Google </a:t>
            </a:r>
            <a:r>
              <a:rPr lang="en-US" sz="2000" dirty="0" err="1">
                <a:latin typeface="Times New Roman" panose="02020603050405020304"/>
                <a:cs typeface="Calibri" panose="020F0502020204030204"/>
              </a:rPr>
              <a:t>Colab</a:t>
            </a:r>
            <a:r>
              <a:rPr lang="en-US" sz="2000" dirty="0">
                <a:latin typeface="Times New Roman" panose="02020603050405020304"/>
                <a:cs typeface="Calibri" panose="020F0502020204030204"/>
              </a:rPr>
              <a:t>.</a:t>
            </a:r>
            <a:endParaRPr lang="en-US" sz="2000" dirty="0">
              <a:latin typeface="Times New Roman" panose="02020603050405020304"/>
              <a:cs typeface="Calibri" panose="020F0502020204030204"/>
            </a:endParaRPr>
          </a:p>
          <a:p>
            <a:r>
              <a:rPr lang="en-US" sz="2000" dirty="0" err="1">
                <a:latin typeface="Times New Roman" panose="02020603050405020304"/>
                <a:cs typeface="Calibri" panose="020F0502020204030204"/>
              </a:rPr>
              <a:t>Jupyter</a:t>
            </a:r>
            <a:r>
              <a:rPr lang="en-US" sz="2000" dirty="0">
                <a:latin typeface="Times New Roman" panose="02020603050405020304"/>
                <a:cs typeface="Calibri" panose="020F0502020204030204"/>
              </a:rPr>
              <a:t> notebook.</a:t>
            </a:r>
            <a:endParaRPr lang="en-US" sz="2000" dirty="0">
              <a:latin typeface="Times New Roman" panose="02020603050405020304"/>
              <a:cs typeface="Calibri" panose="020F0502020204030204"/>
            </a:endParaRPr>
          </a:p>
          <a:p>
            <a:r>
              <a:rPr lang="en-US" sz="2000" dirty="0">
                <a:latin typeface="Times New Roman" panose="02020603050405020304"/>
                <a:cs typeface="Calibri" panose="020F0502020204030204"/>
              </a:rPr>
              <a:t>Anaconda.</a:t>
            </a:r>
            <a:endParaRPr lang="en-US" sz="2000" dirty="0">
              <a:latin typeface="Times New Roman" panose="02020603050405020304"/>
              <a:cs typeface="Calibri" panose="020F0502020204030204"/>
            </a:endParaRPr>
          </a:p>
          <a:p>
            <a:endParaRPr lang="en-US" sz="2000" dirty="0">
              <a:latin typeface="Times New Roman" panose="02020603050405020304"/>
              <a:cs typeface="Calibri" panose="020F0502020204030204"/>
            </a:endParaRPr>
          </a:p>
        </p:txBody>
      </p:sp>
      <p:sp>
        <p:nvSpPr>
          <p:cNvPr id="4" name="Content Placeholder 3"/>
          <p:cNvSpPr>
            <a:spLocks noGrp="1"/>
          </p:cNvSpPr>
          <p:nvPr>
            <p:ph sz="half" idx="2"/>
          </p:nvPr>
        </p:nvSpPr>
        <p:spPr>
          <a:xfrm>
            <a:off x="8451604" y="1412489"/>
            <a:ext cx="2926080" cy="4363844"/>
          </a:xfrm>
        </p:spPr>
        <p:txBody>
          <a:bodyPr vert="horz" lIns="91440" tIns="45720" rIns="91440" bIns="45720" rtlCol="0">
            <a:normAutofit/>
          </a:bodyPr>
          <a:lstStyle/>
          <a:p>
            <a:pPr marL="0" indent="0">
              <a:buNone/>
            </a:pPr>
            <a:r>
              <a:rPr lang="en-IN" sz="2000" dirty="0">
                <a:latin typeface="Times New Roman" panose="02020603050405020304"/>
                <a:ea typeface="+mn-lt"/>
                <a:cs typeface="+mn-lt"/>
              </a:rPr>
              <a:t> </a:t>
            </a:r>
            <a:r>
              <a:rPr lang="en-IN" sz="2000" b="1" dirty="0">
                <a:latin typeface="Times New Roman" panose="02020603050405020304"/>
                <a:ea typeface="+mn-lt"/>
                <a:cs typeface="+mn-lt"/>
              </a:rPr>
              <a:t>Libraries Used:</a:t>
            </a:r>
            <a:r>
              <a:rPr lang="en-IN" sz="2000" dirty="0">
                <a:latin typeface="Times New Roman" panose="02020603050405020304"/>
                <a:ea typeface="+mn-lt"/>
                <a:cs typeface="+mn-lt"/>
              </a:rPr>
              <a:t> </a:t>
            </a:r>
            <a:endParaRPr lang="en-US" sz="2000" dirty="0">
              <a:latin typeface="Times New Roman" panose="02020603050405020304"/>
              <a:ea typeface="+mn-lt"/>
              <a:cs typeface="+mn-lt"/>
            </a:endParaRPr>
          </a:p>
          <a:p>
            <a:r>
              <a:rPr lang="en-IN" sz="2000" dirty="0" err="1">
                <a:latin typeface="Times New Roman" panose="02020603050405020304"/>
                <a:ea typeface="+mn-lt"/>
                <a:cs typeface="+mn-lt"/>
              </a:rPr>
              <a:t>Numpy</a:t>
            </a:r>
            <a:endParaRPr lang="en-IN" sz="2000" dirty="0">
              <a:latin typeface="Times New Roman" panose="02020603050405020304"/>
              <a:ea typeface="+mn-lt"/>
              <a:cs typeface="+mn-lt"/>
            </a:endParaRPr>
          </a:p>
          <a:p>
            <a:r>
              <a:rPr lang="en-IN" sz="2000" dirty="0">
                <a:latin typeface="Times New Roman" panose="02020603050405020304"/>
                <a:ea typeface="+mn-lt"/>
                <a:cs typeface="+mn-lt"/>
              </a:rPr>
              <a:t>Pandas</a:t>
            </a:r>
            <a:endParaRPr lang="en-US" sz="2000" dirty="0">
              <a:latin typeface="Times New Roman" panose="02020603050405020304"/>
              <a:ea typeface="+mn-lt"/>
              <a:cs typeface="+mn-lt"/>
            </a:endParaRPr>
          </a:p>
          <a:p>
            <a:r>
              <a:rPr lang="en-IN" sz="2000" dirty="0">
                <a:latin typeface="Times New Roman" panose="02020603050405020304"/>
                <a:ea typeface="+mn-lt"/>
                <a:cs typeface="+mn-lt"/>
              </a:rPr>
              <a:t>NLTK  </a:t>
            </a:r>
            <a:endParaRPr lang="en-US" sz="2000" dirty="0">
              <a:latin typeface="Times New Roman" panose="02020603050405020304"/>
              <a:ea typeface="+mn-lt"/>
              <a:cs typeface="+mn-lt"/>
            </a:endParaRPr>
          </a:p>
          <a:p>
            <a:r>
              <a:rPr lang="en-US" sz="2000" dirty="0">
                <a:latin typeface="Times New Roman" panose="02020603050405020304"/>
                <a:cs typeface="Calibri" panose="020F0502020204030204"/>
              </a:rPr>
              <a:t>Seaborn</a:t>
            </a:r>
            <a:endParaRPr lang="en-US" sz="2000" dirty="0">
              <a:latin typeface="Times New Roman" panose="02020603050405020304"/>
              <a:cs typeface="Calibri" panose="020F0502020204030204"/>
            </a:endParaRPr>
          </a:p>
          <a:p>
            <a:r>
              <a:rPr lang="en-US" sz="2000" dirty="0" err="1">
                <a:latin typeface="Times New Roman" panose="02020603050405020304"/>
                <a:cs typeface="Calibri" panose="020F0502020204030204"/>
              </a:rPr>
              <a:t>Sk</a:t>
            </a:r>
            <a:r>
              <a:rPr lang="en-US" sz="2000" dirty="0">
                <a:latin typeface="Times New Roman" panose="02020603050405020304"/>
                <a:cs typeface="Calibri" panose="020F0502020204030204"/>
              </a:rPr>
              <a:t>-learn</a:t>
            </a:r>
            <a:endParaRPr lang="en-US" sz="2000" dirty="0">
              <a:latin typeface="Times New Roman" panose="02020603050405020304"/>
              <a:cs typeface="Calibri" panose="020F0502020204030204"/>
            </a:endParaRPr>
          </a:p>
          <a:p>
            <a:pPr marL="0" indent="0">
              <a:buNone/>
            </a:pPr>
            <a:endParaRPr lang="en-US" sz="2000" dirty="0">
              <a:latin typeface="Times New Roman" panose="02020603050405020304"/>
              <a:cs typeface="Calibri" panose="020F050202020403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65430" y="629268"/>
            <a:ext cx="6586491" cy="1286160"/>
          </a:xfrm>
        </p:spPr>
        <p:txBody>
          <a:bodyPr anchor="b">
            <a:normAutofit/>
          </a:bodyPr>
          <a:lstStyle/>
          <a:p>
            <a:r>
              <a:rPr lang="en-IN" sz="4100" b="1"/>
              <a:t>Need of proposed Work(Related to Society)</a:t>
            </a:r>
            <a:endParaRPr lang="en-IN" sz="4100" b="1"/>
          </a:p>
        </p:txBody>
      </p:sp>
      <p:sp>
        <p:nvSpPr>
          <p:cNvPr id="28" name="Content Placeholder 2"/>
          <p:cNvSpPr>
            <a:spLocks noGrp="1"/>
          </p:cNvSpPr>
          <p:nvPr>
            <p:ph idx="1"/>
          </p:nvPr>
        </p:nvSpPr>
        <p:spPr>
          <a:xfrm>
            <a:off x="4965431" y="2438400"/>
            <a:ext cx="6586489" cy="3785419"/>
          </a:xfrm>
        </p:spPr>
        <p:txBody>
          <a:bodyPr vert="horz" lIns="91440" tIns="45720" rIns="91440" bIns="45720" rtlCol="0" anchor="t">
            <a:normAutofit/>
          </a:bodyPr>
          <a:lstStyle/>
          <a:p>
            <a:pPr marL="0" indent="0">
              <a:buNone/>
            </a:pPr>
            <a:r>
              <a:rPr lang="en-IN" sz="2000" dirty="0">
                <a:latin typeface="Times New Roman" panose="02020603050405020304"/>
                <a:ea typeface="+mn-lt"/>
                <a:cs typeface="+mn-lt"/>
              </a:rPr>
              <a:t>Generally ,machines (computers) can’t understand and express the feelings humans. But by using NLP through this project machines can also  understand and express the feelings</a:t>
            </a:r>
            <a:endParaRPr lang="en-IN" sz="2000" dirty="0">
              <a:latin typeface="Times New Roman" panose="02020603050405020304"/>
              <a:cs typeface="Calibri" panose="020F0502020204030204"/>
            </a:endParaRPr>
          </a:p>
          <a:p>
            <a:pPr marL="0" indent="0">
              <a:buNone/>
            </a:pPr>
            <a:r>
              <a:rPr lang="en-IN" sz="2000" dirty="0">
                <a:latin typeface="Times New Roman" panose="02020603050405020304"/>
                <a:ea typeface="+mn-lt"/>
                <a:cs typeface="+mn-lt"/>
              </a:rPr>
              <a:t>Emotion recognition has been important because emotions are taking different forms like stress .</a:t>
            </a:r>
            <a:endParaRPr lang="en-IN" sz="2000" dirty="0">
              <a:latin typeface="Times New Roman" panose="02020603050405020304"/>
              <a:ea typeface="+mn-lt"/>
              <a:cs typeface="+mn-lt"/>
            </a:endParaRPr>
          </a:p>
          <a:p>
            <a:pPr marL="0" indent="0">
              <a:buNone/>
            </a:pPr>
            <a:r>
              <a:rPr lang="en-IN" sz="2000" dirty="0">
                <a:latin typeface="Times New Roman" panose="02020603050405020304"/>
                <a:ea typeface="+mn-lt"/>
                <a:cs typeface="+mn-lt"/>
              </a:rPr>
              <a:t>In order to cure the patients’ even health psychologists are studying for emotion extraction for establishing the link between physical health, stress and emotions</a:t>
            </a:r>
            <a:endParaRPr lang="en-IN" sz="2000" dirty="0">
              <a:latin typeface="Times New Roman" panose="02020603050405020304"/>
              <a:cs typeface="Calibri" panose="020F0502020204030204"/>
            </a:endParaRPr>
          </a:p>
          <a:p>
            <a:pPr marL="0" indent="0">
              <a:buNone/>
            </a:pPr>
            <a:endParaRPr lang="en-IN" sz="2000" dirty="0">
              <a:latin typeface="Times New Roman" panose="02020603050405020304"/>
              <a:cs typeface="Calibri" panose="020F0502020204030204"/>
            </a:endParaRPr>
          </a:p>
          <a:p>
            <a:pPr marL="0" indent="0">
              <a:buNone/>
            </a:pPr>
            <a:endParaRPr lang="en-IN" sz="2000" dirty="0">
              <a:latin typeface="Times New Roman" panose="02020603050405020304"/>
              <a:cs typeface="Calibri" panose="020F0502020204030204"/>
            </a:endParaRPr>
          </a:p>
        </p:txBody>
      </p:sp>
      <p:pic>
        <p:nvPicPr>
          <p:cNvPr id="16" name="Picture 4" descr="Exclamation mark on a yellow background"/>
          <p:cNvPicPr>
            <a:picLocks noChangeAspect="1"/>
          </p:cNvPicPr>
          <p:nvPr/>
        </p:nvPicPr>
        <p:blipFill rotWithShape="1">
          <a:blip r:embed="rId1"/>
          <a:srcRect l="31099" r="18206"/>
          <a:stretch>
            <a:fillRect/>
          </a:stretch>
        </p:blipFill>
        <p:spPr>
          <a:xfrm>
            <a:off x="20" y="10"/>
            <a:ext cx="4635571" cy="6857990"/>
          </a:xfrm>
          <a:prstGeom prst="rect">
            <a:avLst/>
          </a:prstGeom>
          <a:effectLst/>
        </p:spPr>
      </p:pic>
      <p:cxnSp>
        <p:nvCxnSpPr>
          <p:cNvPr id="29" name="Straight Connector 21"/>
          <p:cNvCxnSpPr>
            <a:cxnSpLocks noGrp="1" noRot="1" noChangeAspect="1" noMove="1" noResize="1" noEditPoints="1" noAdjustHandles="1" noChangeArrowheads="1" noChangeShapeType="1"/>
          </p:cNvCxnSpPr>
          <p:nvPr/>
        </p:nvCxnSpPr>
        <p:spPr>
          <a:xfrm>
            <a:off x="5080934" y="2115117"/>
            <a:ext cx="6309360" cy="0"/>
          </a:xfrm>
          <a:prstGeom prst="line">
            <a:avLst/>
          </a:prstGeom>
          <a:ln w="19050">
            <a:solidFill>
              <a:srgbClr val="F2B723"/>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a:spLocks noGrp="1" noRot="1" noChangeAspect="1" noMove="1" noResize="1" noEditPoints="1" noAdjustHandles="1" noChangeArrowheads="1" noChangeShapeType="1" noTextEdit="1"/>
          </p:cNvSpPr>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83564" y="348865"/>
            <a:ext cx="9718111" cy="1576446"/>
          </a:xfrm>
        </p:spPr>
        <p:txBody>
          <a:bodyPr anchor="ctr">
            <a:normAutofit/>
          </a:bodyPr>
          <a:lstStyle/>
          <a:p>
            <a:r>
              <a:rPr lang="en-IN" sz="4000" b="1">
                <a:solidFill>
                  <a:srgbClr val="FFFFFF"/>
                </a:solidFill>
                <a:ea typeface="+mj-lt"/>
                <a:cs typeface="+mj-lt"/>
              </a:rPr>
              <a:t>Related Work (details regarding existing work)</a:t>
            </a:r>
            <a:endParaRPr lang="en-US" sz="4000">
              <a:solidFill>
                <a:srgbClr val="FFFFFF"/>
              </a:solidFill>
            </a:endParaRPr>
          </a:p>
        </p:txBody>
      </p:sp>
      <p:graphicFrame>
        <p:nvGraphicFramePr>
          <p:cNvPr id="5" name="Content Placeholder 2"/>
          <p:cNvGraphicFramePr>
            <a:graphicFrameLocks noGrp="1"/>
          </p:cNvGraphicFramePr>
          <p:nvPr>
            <p:ph idx="1"/>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6464"/>
            <a:ext cx="10515600" cy="1325563"/>
          </a:xfrm>
        </p:spPr>
        <p:txBody>
          <a:bodyPr>
            <a:normAutofit fontScale="90000"/>
          </a:bodyPr>
          <a:lstStyle/>
          <a:p>
            <a:br>
              <a:rPr lang="en-IN" b="1" dirty="0"/>
            </a:br>
            <a:r>
              <a:rPr lang="en-IN" b="1" dirty="0"/>
              <a:t>Data flow diagram of proposed work</a:t>
            </a:r>
            <a:br>
              <a:rPr lang="en-IN" b="1" dirty="0"/>
            </a:br>
            <a:r>
              <a:rPr lang="en-IN" b="1" dirty="0"/>
              <a:t>                  (like flow chart)</a:t>
            </a:r>
            <a:br>
              <a:rPr lang="en-IN" sz="4400" dirty="0">
                <a:latin typeface="Times New Roman" panose="02020603050405020304"/>
                <a:ea typeface="+mn-lt"/>
                <a:cs typeface="+mn-lt"/>
              </a:rPr>
            </a:br>
            <a:endParaRPr lang="en-IN" b="1" dirty="0"/>
          </a:p>
        </p:txBody>
      </p:sp>
      <p:sp>
        <p:nvSpPr>
          <p:cNvPr id="4" name="Rectangle 3"/>
          <p:cNvSpPr/>
          <p:nvPr/>
        </p:nvSpPr>
        <p:spPr>
          <a:xfrm rot="10800000" flipV="1">
            <a:off x="884555" y="3392805"/>
            <a:ext cx="1250950" cy="10890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Text </a:t>
            </a:r>
            <a:endParaRPr lang="en-IN" dirty="0"/>
          </a:p>
        </p:txBody>
      </p:sp>
      <p:cxnSp>
        <p:nvCxnSpPr>
          <p:cNvPr id="6" name="Straight Arrow Connector 5"/>
          <p:cNvCxnSpPr/>
          <p:nvPr/>
        </p:nvCxnSpPr>
        <p:spPr>
          <a:xfrm flipV="1">
            <a:off x="2155169" y="3873846"/>
            <a:ext cx="540059" cy="103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009195" y="3340417"/>
            <a:ext cx="1821037" cy="10889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Stop word,</a:t>
            </a:r>
            <a:endParaRPr lang="en-IN" dirty="0"/>
          </a:p>
          <a:p>
            <a:pPr algn="ctr"/>
            <a:r>
              <a:rPr lang="en-IN" dirty="0"/>
              <a:t>punctuation removal</a:t>
            </a:r>
            <a:endParaRPr lang="en-IN" dirty="0"/>
          </a:p>
        </p:txBody>
      </p:sp>
      <p:cxnSp>
        <p:nvCxnSpPr>
          <p:cNvPr id="13" name="Straight Arrow Connector 12"/>
          <p:cNvCxnSpPr/>
          <p:nvPr/>
        </p:nvCxnSpPr>
        <p:spPr>
          <a:xfrm>
            <a:off x="4370234" y="3884006"/>
            <a:ext cx="5595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rot="10800000" flipH="1" flipV="1">
            <a:off x="2853502" y="3340418"/>
            <a:ext cx="1437409" cy="1088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Tokenization</a:t>
            </a:r>
            <a:endParaRPr lang="en-IN" dirty="0"/>
          </a:p>
        </p:txBody>
      </p:sp>
      <p:sp>
        <p:nvSpPr>
          <p:cNvPr id="24" name="Rectangle 23"/>
          <p:cNvSpPr/>
          <p:nvPr/>
        </p:nvSpPr>
        <p:spPr>
          <a:xfrm>
            <a:off x="7548144" y="3368326"/>
            <a:ext cx="1523996" cy="10618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Identify emotion key word</a:t>
            </a:r>
            <a:endParaRPr lang="en-IN" dirty="0"/>
          </a:p>
          <a:p>
            <a:pPr algn="ctr"/>
            <a:endParaRPr lang="en-IN" dirty="0"/>
          </a:p>
        </p:txBody>
      </p:sp>
      <p:cxnSp>
        <p:nvCxnSpPr>
          <p:cNvPr id="26" name="Straight Arrow Connector 25"/>
          <p:cNvCxnSpPr/>
          <p:nvPr/>
        </p:nvCxnSpPr>
        <p:spPr>
          <a:xfrm>
            <a:off x="6890718" y="3884148"/>
            <a:ext cx="5314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24" idx="3"/>
          </p:cNvCxnSpPr>
          <p:nvPr/>
        </p:nvCxnSpPr>
        <p:spPr>
          <a:xfrm flipV="1">
            <a:off x="9072245" y="3891280"/>
            <a:ext cx="518795" cy="7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Rectangle 51"/>
          <p:cNvSpPr/>
          <p:nvPr/>
        </p:nvSpPr>
        <p:spPr>
          <a:xfrm>
            <a:off x="9704070" y="3443605"/>
            <a:ext cx="1428115" cy="9867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Analysis</a:t>
            </a:r>
            <a:endParaRPr lang="en-IN" dirty="0"/>
          </a:p>
        </p:txBody>
      </p:sp>
      <p:cxnSp>
        <p:nvCxnSpPr>
          <p:cNvPr id="54" name="Straight Arrow Connector 53"/>
          <p:cNvCxnSpPr>
            <a:stCxn id="52" idx="2"/>
          </p:cNvCxnSpPr>
          <p:nvPr/>
        </p:nvCxnSpPr>
        <p:spPr>
          <a:xfrm>
            <a:off x="10418445" y="4430395"/>
            <a:ext cx="18415" cy="5581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Rectangle 54"/>
          <p:cNvSpPr/>
          <p:nvPr/>
        </p:nvSpPr>
        <p:spPr>
          <a:xfrm>
            <a:off x="9547860" y="4988560"/>
            <a:ext cx="1739900" cy="8629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Predict Emotion</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28"/>
          <p:cNvSpPr>
            <a:spLocks noGrp="1" noRot="1" noChangeAspect="1" noMove="1" noResize="1" noEditPoints="1" noAdjustHandles="1" noChangeArrowheads="1" noChangeShapeType="1" noTextEdit="1"/>
          </p:cNvSpPr>
          <p:nvPr/>
        </p:nvSpPr>
        <p:spPr>
          <a:xfrm>
            <a:off x="0" y="0"/>
            <a:ext cx="12192000" cy="242930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7344" y="300505"/>
            <a:ext cx="10506456" cy="1197864"/>
          </a:xfrm>
        </p:spPr>
        <p:txBody>
          <a:bodyPr vert="horz" lIns="91440" tIns="45720" rIns="91440" bIns="45720" rtlCol="0" anchor="b">
            <a:normAutofit/>
          </a:bodyPr>
          <a:lstStyle/>
          <a:p>
            <a:pPr algn="ctr"/>
            <a:r>
              <a:rPr lang="en-US" sz="4600">
                <a:solidFill>
                  <a:schemeClr val="bg1"/>
                </a:solidFill>
              </a:rPr>
              <a:t>Fig. 1. Architecture of the proposed work</a:t>
            </a:r>
            <a:endParaRPr lang="en-US" sz="4600">
              <a:solidFill>
                <a:schemeClr val="bg1"/>
              </a:solidFill>
            </a:endParaRPr>
          </a:p>
        </p:txBody>
      </p:sp>
      <p:pic>
        <p:nvPicPr>
          <p:cNvPr id="6" name="Picture 6"/>
          <p:cNvPicPr>
            <a:picLocks noGrp="1" noChangeAspect="1"/>
          </p:cNvPicPr>
          <p:nvPr>
            <p:ph idx="1"/>
          </p:nvPr>
        </p:nvPicPr>
        <p:blipFill>
          <a:blip r:embed="rId1"/>
          <a:stretch>
            <a:fillRect/>
          </a:stretch>
        </p:blipFill>
        <p:spPr>
          <a:xfrm>
            <a:off x="5522343" y="2912208"/>
            <a:ext cx="6121879" cy="2917018"/>
          </a:xfrm>
        </p:spPr>
      </p:pic>
      <p:pic>
        <p:nvPicPr>
          <p:cNvPr id="7" name="Picture 7"/>
          <p:cNvPicPr>
            <a:picLocks noChangeAspect="1"/>
          </p:cNvPicPr>
          <p:nvPr/>
        </p:nvPicPr>
        <p:blipFill>
          <a:blip r:embed="rId2"/>
          <a:stretch>
            <a:fillRect/>
          </a:stretch>
        </p:blipFill>
        <p:spPr>
          <a:xfrm>
            <a:off x="2076856" y="2550543"/>
            <a:ext cx="2459874" cy="41148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a:t>Data set and features Details</a:t>
            </a:r>
            <a:endParaRPr lang="en-IN" b="1"/>
          </a:p>
        </p:txBody>
      </p:sp>
      <p:graphicFrame>
        <p:nvGraphicFramePr>
          <p:cNvPr id="7" name="Content Placeholder 6">
            <a:hlinkClick r:id="" action="ppaction://ole?verb=0"/>
          </p:cNvPr>
          <p:cNvGraphicFramePr>
            <a:graphicFrameLocks noGrp="1" noChangeAspect="1"/>
          </p:cNvGraphicFramePr>
          <p:nvPr>
            <p:ph sz="half" idx="1"/>
          </p:nvPr>
        </p:nvGraphicFramePr>
        <p:xfrm>
          <a:off x="837565" y="3023235"/>
          <a:ext cx="1716405" cy="1384935"/>
        </p:xfrm>
        <a:graphic>
          <a:graphicData uri="http://schemas.openxmlformats.org/presentationml/2006/ole">
            <mc:AlternateContent xmlns:mc="http://schemas.openxmlformats.org/markup-compatibility/2006">
              <mc:Choice xmlns:v="urn:schemas-microsoft-com:vml" Requires="v">
                <p:oleObj spid="_x0000_s0" name="" showAsIcon="1" r:id="rId1" imgW="971550" imgH="800100" progId="Excel.Sheet.8">
                  <p:embed/>
                </p:oleObj>
              </mc:Choice>
              <mc:Fallback>
                <p:oleObj name="" showAsIcon="1" r:id="rId1" imgW="971550" imgH="800100" progId="Excel.Sheet.8">
                  <p:embed/>
                  <p:pic>
                    <p:nvPicPr>
                      <p:cNvPr id="0" name="Content Placeholder 6">
                        <a:hlinkClick r:id="" action="ppaction://ole?verb=0"/>
                      </p:cNvPr>
                      <p:cNvPicPr/>
                      <p:nvPr/>
                    </p:nvPicPr>
                    <p:blipFill>
                      <a:blip r:embed="rId2"/>
                      <a:stretch>
                        <a:fillRect/>
                      </a:stretch>
                    </p:blipFill>
                    <p:spPr>
                      <a:xfrm>
                        <a:off x="837565" y="3023235"/>
                        <a:ext cx="1716405" cy="1384935"/>
                      </a:xfrm>
                      <a:prstGeom prst="rect">
                        <a:avLst/>
                      </a:prstGeom>
                    </p:spPr>
                  </p:pic>
                </p:oleObj>
              </mc:Fallback>
            </mc:AlternateContent>
          </a:graphicData>
        </a:graphic>
      </p:graphicFrame>
      <p:graphicFrame>
        <p:nvGraphicFramePr>
          <p:cNvPr id="10" name="Content Placeholder 9">
            <a:hlinkClick r:id="" action="ppaction://ole?verb=0"/>
          </p:cNvPr>
          <p:cNvGraphicFramePr>
            <a:graphicFrameLocks noGrp="1" noChangeAspect="1"/>
          </p:cNvGraphicFramePr>
          <p:nvPr>
            <p:ph sz="half" idx="2"/>
          </p:nvPr>
        </p:nvGraphicFramePr>
        <p:xfrm>
          <a:off x="1035050" y="1572260"/>
          <a:ext cx="1518920" cy="1250950"/>
        </p:xfrm>
        <a:graphic>
          <a:graphicData uri="http://schemas.openxmlformats.org/presentationml/2006/ole">
            <mc:AlternateContent xmlns:mc="http://schemas.openxmlformats.org/markup-compatibility/2006">
              <mc:Choice xmlns:v="urn:schemas-microsoft-com:vml" Requires="v">
                <p:oleObj spid="_x0000_s3" name="" showAsIcon="1" r:id="rId3" imgW="971550" imgH="800100" progId="Excel.Sheet.8">
                  <p:embed/>
                </p:oleObj>
              </mc:Choice>
              <mc:Fallback>
                <p:oleObj name="" showAsIcon="1" r:id="rId3" imgW="971550" imgH="800100" progId="Excel.Sheet.8">
                  <p:embed/>
                  <p:pic>
                    <p:nvPicPr>
                      <p:cNvPr id="0" name="Content Placeholder 9">
                        <a:hlinkClick r:id="" action="ppaction://ole?verb=0"/>
                      </p:cNvPr>
                      <p:cNvPicPr/>
                      <p:nvPr/>
                    </p:nvPicPr>
                    <p:blipFill>
                      <a:blip r:embed="rId4"/>
                      <a:stretch>
                        <a:fillRect/>
                      </a:stretch>
                    </p:blipFill>
                    <p:spPr>
                      <a:xfrm>
                        <a:off x="1035050" y="1572260"/>
                        <a:ext cx="1518920" cy="1250950"/>
                      </a:xfrm>
                      <a:prstGeom prst="rect">
                        <a:avLst/>
                      </a:prstGeom>
                    </p:spPr>
                  </p:pic>
                </p:oleObj>
              </mc:Fallback>
            </mc:AlternateContent>
          </a:graphicData>
        </a:graphic>
      </p:graphicFrame>
      <p:sp>
        <p:nvSpPr>
          <p:cNvPr id="11" name="Text Box 10"/>
          <p:cNvSpPr txBox="1"/>
          <p:nvPr/>
        </p:nvSpPr>
        <p:spPr>
          <a:xfrm>
            <a:off x="3032125" y="2013585"/>
            <a:ext cx="3767455" cy="368300"/>
          </a:xfrm>
          <a:prstGeom prst="rect">
            <a:avLst/>
          </a:prstGeom>
          <a:noFill/>
        </p:spPr>
        <p:txBody>
          <a:bodyPr wrap="square" rtlCol="0">
            <a:spAutoFit/>
          </a:bodyPr>
          <a:lstStyle/>
          <a:p>
            <a:r>
              <a:rPr lang="en-US"/>
              <a:t>--------&gt;  data set before pre-prosessing</a:t>
            </a:r>
            <a:endParaRPr lang="en-US"/>
          </a:p>
        </p:txBody>
      </p:sp>
      <p:sp>
        <p:nvSpPr>
          <p:cNvPr id="12" name="Text Box 11"/>
          <p:cNvSpPr txBox="1"/>
          <p:nvPr/>
        </p:nvSpPr>
        <p:spPr>
          <a:xfrm>
            <a:off x="3032125" y="3601085"/>
            <a:ext cx="3785235" cy="368300"/>
          </a:xfrm>
          <a:prstGeom prst="rect">
            <a:avLst/>
          </a:prstGeom>
          <a:noFill/>
        </p:spPr>
        <p:txBody>
          <a:bodyPr wrap="none" rtlCol="0">
            <a:spAutoFit/>
          </a:bodyPr>
          <a:lstStyle/>
          <a:p>
            <a:r>
              <a:rPr lang="en-US"/>
              <a:t>---------&gt;  data set after pre prosressing </a:t>
            </a:r>
            <a:endParaRPr lang="en-US"/>
          </a:p>
        </p:txBody>
      </p:sp>
      <p:sp>
        <p:nvSpPr>
          <p:cNvPr id="13" name="Text Box 12"/>
          <p:cNvSpPr txBox="1"/>
          <p:nvPr/>
        </p:nvSpPr>
        <p:spPr>
          <a:xfrm>
            <a:off x="1286510" y="4757420"/>
            <a:ext cx="4426789" cy="1508105"/>
          </a:xfrm>
          <a:prstGeom prst="rect">
            <a:avLst/>
          </a:prstGeom>
          <a:noFill/>
        </p:spPr>
        <p:txBody>
          <a:bodyPr wrap="none" rtlCol="0">
            <a:spAutoFit/>
          </a:bodyPr>
          <a:lstStyle/>
          <a:p>
            <a:r>
              <a:rPr lang="en-US" sz="3200" b="1" dirty="0"/>
              <a:t>Features of the data set </a:t>
            </a:r>
            <a:r>
              <a:rPr lang="en-US" sz="3600" b="1" dirty="0"/>
              <a:t>:</a:t>
            </a:r>
            <a:endParaRPr lang="en-US" b="1" dirty="0"/>
          </a:p>
          <a:p>
            <a:r>
              <a:rPr lang="en-US" sz="2800" dirty="0"/>
              <a:t>emotion - output</a:t>
            </a:r>
            <a:endParaRPr lang="en-US" sz="2800" dirty="0"/>
          </a:p>
          <a:p>
            <a:r>
              <a:rPr lang="en-US" sz="2800" dirty="0"/>
              <a:t>text-input</a:t>
            </a:r>
            <a:endParaRPr lang="en-US" sz="2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4380</Words>
  <Application>WPS Presentation</Application>
  <PresentationFormat>Widescreen</PresentationFormat>
  <Paragraphs>163</Paragraphs>
  <Slides>18</Slides>
  <Notes>1</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2</vt:i4>
      </vt:variant>
      <vt:variant>
        <vt:lpstr>幻灯片标题</vt:lpstr>
      </vt:variant>
      <vt:variant>
        <vt:i4>18</vt:i4>
      </vt:variant>
    </vt:vector>
  </HeadingPairs>
  <TitlesOfParts>
    <vt:vector size="32" baseType="lpstr">
      <vt:lpstr>Arial</vt:lpstr>
      <vt:lpstr>SimSun</vt:lpstr>
      <vt:lpstr>Wingdings</vt:lpstr>
      <vt:lpstr>Calibri Light</vt:lpstr>
      <vt:lpstr>Arial</vt:lpstr>
      <vt:lpstr>Calibri</vt:lpstr>
      <vt:lpstr>Times New Roman</vt:lpstr>
      <vt:lpstr>Microsoft YaHei</vt:lpstr>
      <vt:lpstr>Arial Unicode MS</vt:lpstr>
      <vt:lpstr>Calibri Light</vt:lpstr>
      <vt:lpstr>Calibri</vt:lpstr>
      <vt:lpstr>Office Theme</vt:lpstr>
      <vt:lpstr>Excel.Sheet.8</vt:lpstr>
      <vt:lpstr>Excel.Sheet.8</vt:lpstr>
      <vt:lpstr>   Text Based Emotion Classifier</vt:lpstr>
      <vt:lpstr>Abstract </vt:lpstr>
      <vt:lpstr>PowerPoint 演示文稿</vt:lpstr>
      <vt:lpstr>System Requirements (Mention hardware  requirements and software libraries)</vt:lpstr>
      <vt:lpstr>Need of proposed Work(Related to Society)</vt:lpstr>
      <vt:lpstr>Related Work (details regarding existing work)</vt:lpstr>
      <vt:lpstr> Data flow diagram of proposed work                   (like flow chart) </vt:lpstr>
      <vt:lpstr>Fig. 1. Architecture of the proposed work</vt:lpstr>
      <vt:lpstr>Data set and features Details</vt:lpstr>
      <vt:lpstr>Pre-processing with screenshots </vt:lpstr>
      <vt:lpstr>Data cleaning</vt:lpstr>
      <vt:lpstr>Text cleaning</vt:lpstr>
      <vt:lpstr>PowerPoint 演示文稿</vt:lpstr>
      <vt:lpstr>Each Module status, coding with output</vt:lpstr>
      <vt:lpstr>PowerPoint 演示文稿</vt:lpstr>
      <vt:lpstr>Trained Model with its parameter</vt:lpstr>
      <vt:lpstr>PowerPoint 演示文稿</vt:lpstr>
      <vt:lpstr>References(journal, web site 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Based Emotion Classifier</dc:title>
  <dc:creator>DILEEPCHANDU GUMMADIDALA</dc:creator>
  <cp:lastModifiedBy>gumma</cp:lastModifiedBy>
  <cp:revision>8</cp:revision>
  <dcterms:created xsi:type="dcterms:W3CDTF">2023-04-27T03:37:00Z</dcterms:created>
  <dcterms:modified xsi:type="dcterms:W3CDTF">2023-05-04T04:04:06Z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ECC0DFA1F4EC45D7A4D874D0D69F0D8B</vt:lpwstr>
  </property>
  <property fmtid="{D5CDD505-2E9C-101B-9397-08002B2CF9AE}" pid="3" name="KSOProductBuildVer">
    <vt:lpwstr>1033-11.2.0.11537</vt:lpwstr>
  </property>
</Properties>
</file>

<file path=docProps/thumbnail.jpeg>
</file>